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Lst>
  <p:notesMasterIdLst>
    <p:notesMasterId r:id="rId21"/>
  </p:notesMasterIdLst>
  <p:sldIdLst>
    <p:sldId id="256" r:id="rId4"/>
    <p:sldId id="261" r:id="rId5"/>
    <p:sldId id="259" r:id="rId6"/>
    <p:sldId id="266" r:id="rId7"/>
    <p:sldId id="262" r:id="rId8"/>
    <p:sldId id="263" r:id="rId9"/>
    <p:sldId id="264" r:id="rId10"/>
    <p:sldId id="265" r:id="rId11"/>
    <p:sldId id="267" r:id="rId12"/>
    <p:sldId id="269" r:id="rId13"/>
    <p:sldId id="270" r:id="rId14"/>
    <p:sldId id="271" r:id="rId15"/>
    <p:sldId id="272" r:id="rId16"/>
    <p:sldId id="273" r:id="rId17"/>
    <p:sldId id="274" r:id="rId18"/>
    <p:sldId id="275" r:id="rId19"/>
    <p:sldId id="276" r:id="rId20"/>
    <p:sldId id="277" r:id="rId22"/>
    <p:sldId id="278" r:id="rId23"/>
    <p:sldId id="279" r:id="rId24"/>
    <p:sldId id="281" r:id="rId25"/>
    <p:sldId id="283" r:id="rId26"/>
    <p:sldId id="284" r:id="rId27"/>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00" d="100"/>
          <a:sy n="100" d="100"/>
        </p:scale>
        <p:origin x="-869" y="-125"/>
      </p:cViewPr>
      <p:guideLst>
        <p:guide orient="horz" pos="1620"/>
        <p:guide pos="287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notesMaster" Target="notesMasters/notesMaster1.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B6967E-542D-46BB-99C2-28920E914199}" type="datetimeFigureOut">
              <a:rPr lang="zh-TW" altLang="en-US" smtClean="0"/>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按一下以編輯母片文字樣式</a:t>
            </a:r>
            <a:endParaRPr lang="zh-TW" altLang="en-US" smtClean="0"/>
          </a:p>
          <a:p>
            <a:pPr lvl="1"/>
            <a:r>
              <a:rPr lang="zh-TW" altLang="en-US" smtClean="0"/>
              <a:t>第二層</a:t>
            </a:r>
            <a:endParaRPr lang="zh-TW" altLang="en-US" smtClean="0"/>
          </a:p>
          <a:p>
            <a:pPr lvl="2"/>
            <a:r>
              <a:rPr lang="zh-TW" altLang="en-US" smtClean="0"/>
              <a:t>第三層</a:t>
            </a:r>
            <a:endParaRPr lang="zh-TW" altLang="en-US" smtClean="0"/>
          </a:p>
          <a:p>
            <a:pPr lvl="3"/>
            <a:r>
              <a:rPr lang="zh-TW" altLang="en-US" smtClean="0"/>
              <a:t>第四層</a:t>
            </a:r>
            <a:endParaRPr lang="zh-TW" altLang="en-US" smtClean="0"/>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937628-B820-42EF-A241-CE9D2C9CD08B}" type="slidenum">
              <a:rPr lang="zh-TW" altLang="en-US" smtClean="0"/>
            </a:fld>
            <a:endParaRPr lang="zh-TW"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投影片圖像版面配置區 1"/>
          <p:cNvSpPr/>
          <p:nvPr>
            <p:ph type="sldImg" idx="2"/>
          </p:nvPr>
        </p:nvSpPr>
        <p:spPr/>
      </p:sp>
      <p:sp>
        <p:nvSpPr>
          <p:cNvPr id="3" name="文字版面配置區 2"/>
          <p:cNvSpPr/>
          <p:nvPr>
            <p:ph type="body" idx="3"/>
          </p:nvPr>
        </p:nvSpPr>
        <p:spPr/>
        <p:txBody>
          <a:bodyPr/>
          <a:p>
            <a:r>
              <a:rPr lang="zh-TW" altLang="en-US"/>
              <a:t>在比賽中我們使用</a:t>
            </a:r>
            <a:r>
              <a:rPr lang="en-US" altLang="zh-TW"/>
              <a:t>openpose</a:t>
            </a:r>
            <a:r>
              <a:rPr lang="zh-TW" altLang="en-US"/>
              <a:t>做姿態辨識，並用</a:t>
            </a:r>
            <a:r>
              <a:rPr lang="en-US" altLang="zh-TW"/>
              <a:t>hitFrame</a:t>
            </a:r>
            <a:r>
              <a:rPr lang="zh-TW" altLang="en-US"/>
              <a:t>中羽球的座標及</a:t>
            </a:r>
            <a:r>
              <a:rPr lang="en-US" altLang="zh-TW"/>
              <a:t>openpose</a:t>
            </a:r>
            <a:r>
              <a:rPr lang="zh-TW" altLang="en-US"/>
              <a:t>的右腳尖</a:t>
            </a:r>
            <a:r>
              <a:rPr lang="zh-TW" altLang="en-US"/>
              <a:t>做ㄨㄟ</a:t>
            </a:r>
            <a:endParaRPr lang="zh-TW"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37D59-5EDB-4C39-B697-625748F703B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l">
              <a:defRPr>
                <a:solidFill>
                  <a:schemeClr val="tx1">
                    <a:lumMod val="75000"/>
                    <a:lumOff val="25000"/>
                  </a:schemeClr>
                </a:solidFill>
                <a:latin typeface="Arial" panose="020B0604020202020204" pitchFamily="34" charset="0"/>
                <a:cs typeface="Arial" panose="020B0604020202020204" pitchFamily="34" charset="0"/>
              </a:defRPr>
            </a:lvl1pPr>
          </a:lstStyle>
          <a:p>
            <a:r>
              <a:rPr lang="en-US" altLang="ko-KR" dirty="0" smtClean="0"/>
              <a:t> Free PPT _ Click to add title</a:t>
            </a:r>
            <a:endParaRPr lang="ko-KR" altLang="en-US" dirty="0"/>
          </a:p>
        </p:txBody>
      </p:sp>
      <p:sp>
        <p:nvSpPr>
          <p:cNvPr id="4" name="Content Placeholder 2"/>
          <p:cNvSpPr>
            <a:spLocks noGrp="1"/>
          </p:cNvSpPr>
          <p:nvPr>
            <p:ph idx="1"/>
          </p:nvPr>
        </p:nvSpPr>
        <p:spPr>
          <a:xfrm>
            <a:off x="395536" y="1131590"/>
            <a:ext cx="8496944" cy="460648"/>
          </a:xfrm>
          <a:prstGeom prst="rect">
            <a:avLst/>
          </a:prstGeom>
        </p:spPr>
        <p:txBody>
          <a:bodyPr anchor="ctr"/>
          <a:lstStyle>
            <a:lvl1pPr marL="0" indent="0">
              <a:buNone/>
              <a:defRPr sz="200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altLang="ko-KR" dirty="0" smtClean="0"/>
              <a:t>Click to edit Master text styles</a:t>
            </a:r>
            <a:endParaRPr lang="en-US" altLang="ko-KR" dirty="0" smtClean="0"/>
          </a:p>
        </p:txBody>
      </p:sp>
      <p:sp>
        <p:nvSpPr>
          <p:cNvPr id="5" name="Content Placeholder 2"/>
          <p:cNvSpPr>
            <a:spLocks noGrp="1"/>
          </p:cNvSpPr>
          <p:nvPr>
            <p:ph idx="10"/>
          </p:nvPr>
        </p:nvSpPr>
        <p:spPr>
          <a:xfrm>
            <a:off x="405880" y="1808261"/>
            <a:ext cx="8496944" cy="2995737"/>
          </a:xfrm>
          <a:prstGeom prst="rect">
            <a:avLst/>
          </a:prstGeom>
        </p:spPr>
        <p:txBody>
          <a:bodyPr lIns="396000" anchor="t"/>
          <a:lstStyle>
            <a:lvl1pPr marL="0" indent="0">
              <a:buNone/>
              <a:defRPr sz="140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altLang="ko-KR" dirty="0" smtClean="0"/>
              <a:t>Click to edit Master text styles</a:t>
            </a:r>
            <a:endParaRPr lang="en-US" altLang="ko-KR" dirty="0" smtClean="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884466"/>
          </a:xfrm>
          <a:prstGeom prst="rect">
            <a:avLst/>
          </a:prstGeom>
        </p:spPr>
        <p:txBody>
          <a:bodyPr anchor="ctr"/>
          <a:lstStyle>
            <a:lvl1pPr algn="l">
              <a:defRPr>
                <a:solidFill>
                  <a:schemeClr val="tx1">
                    <a:lumMod val="75000"/>
                    <a:lumOff val="25000"/>
                  </a:schemeClr>
                </a:solidFill>
                <a:latin typeface="Arial" panose="020B0604020202020204" pitchFamily="34" charset="0"/>
                <a:cs typeface="Arial" panose="020B0604020202020204" pitchFamily="34" charset="0"/>
              </a:defRPr>
            </a:lvl1pPr>
          </a:lstStyle>
          <a:p>
            <a:r>
              <a:rPr lang="en-US" altLang="ko-KR" dirty="0" smtClean="0"/>
              <a:t>Free PPT _ Click to add title</a:t>
            </a:r>
            <a:endParaRPr lang="ko-KR" altLang="en-US" dirty="0"/>
          </a:p>
        </p:txBody>
      </p:sp>
      <p:sp>
        <p:nvSpPr>
          <p:cNvPr id="4" name="Content Placeholder 2"/>
          <p:cNvSpPr>
            <a:spLocks noGrp="1"/>
          </p:cNvSpPr>
          <p:nvPr>
            <p:ph idx="1"/>
          </p:nvPr>
        </p:nvSpPr>
        <p:spPr>
          <a:xfrm>
            <a:off x="1979712" y="987574"/>
            <a:ext cx="6912768" cy="460648"/>
          </a:xfrm>
          <a:prstGeom prst="rect">
            <a:avLst/>
          </a:prstGeom>
        </p:spPr>
        <p:txBody>
          <a:bodyPr anchor="ctr"/>
          <a:lstStyle>
            <a:lvl1pPr marL="0" indent="0">
              <a:buNone/>
              <a:defRPr sz="200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altLang="ko-KR" dirty="0" smtClean="0"/>
              <a:t>Click to edit Master text styles</a:t>
            </a:r>
            <a:endParaRPr lang="en-US" altLang="ko-KR" dirty="0" smtClean="0"/>
          </a:p>
        </p:txBody>
      </p:sp>
      <p:sp>
        <p:nvSpPr>
          <p:cNvPr id="5" name="Content Placeholder 2"/>
          <p:cNvSpPr>
            <a:spLocks noGrp="1"/>
          </p:cNvSpPr>
          <p:nvPr>
            <p:ph idx="10"/>
          </p:nvPr>
        </p:nvSpPr>
        <p:spPr>
          <a:xfrm>
            <a:off x="1990056" y="1664245"/>
            <a:ext cx="6912768" cy="2995737"/>
          </a:xfrm>
          <a:prstGeom prst="rect">
            <a:avLst/>
          </a:prstGeom>
        </p:spPr>
        <p:txBody>
          <a:bodyPr lIns="396000" anchor="t"/>
          <a:lstStyle>
            <a:lvl1pPr marL="0" indent="0">
              <a:buNone/>
              <a:defRPr sz="140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altLang="ko-KR" dirty="0" smtClean="0"/>
              <a:t>Click to edit Master text styles</a:t>
            </a:r>
            <a:endParaRPr lang="en-US" altLang="ko-KR"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937D59-5EDB-4C39-B697-625748F703B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937D59-5EDB-4C39-B697-625748F703B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2" Type="http://schemas.openxmlformats.org/officeDocument/2006/relationships/theme" Target="../theme/theme2.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ctr" defTabSz="914400" rtl="0" eaLnBrk="1" latinLnBrk="1" hangingPunct="1">
        <a:spcBef>
          <a:spcPct val="0"/>
        </a:spcBef>
        <a:buNone/>
        <a:defRPr sz="3600" b="1"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3937D59-5EDB-4C39-B697-625748F703B6}" type="datetimeFigureOut">
              <a:rPr lang="en-US" smtClean="0"/>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F31DC1F-5561-484E-AB46-68C682854F61}"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21.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9.xml"/><Relationship Id="rId2" Type="http://schemas.openxmlformats.org/officeDocument/2006/relationships/image" Target="../media/image23.jpeg"/><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6.png"/><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30.jpeg"/><Relationship Id="rId1" Type="http://schemas.openxmlformats.org/officeDocument/2006/relationships/image" Target="../media/image2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8.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23929" y="3940011"/>
            <a:ext cx="4860030" cy="1076325"/>
          </a:xfrm>
          <a:prstGeom prst="rect">
            <a:avLst/>
          </a:prstGeom>
          <a:noFill/>
        </p:spPr>
        <p:txBody>
          <a:bodyPr wrap="square">
            <a:spAutoFit/>
          </a:bodyPr>
          <a:lstStyle/>
          <a:p>
            <a:pPr algn="r" fontAlgn="auto">
              <a:spcBef>
                <a:spcPts val="0"/>
              </a:spcBef>
              <a:spcAft>
                <a:spcPts val="0"/>
              </a:spcAft>
              <a:defRPr/>
            </a:pP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資碩工一</a:t>
            </a:r>
            <a:r>
              <a:rPr kumimoji="0" lang="en-US" altLang="zh-TW" sz="1600" b="1" dirty="0" smtClean="0">
                <a:solidFill>
                  <a:schemeClr val="accent3">
                    <a:lumMod val="50000"/>
                  </a:schemeClr>
                </a:solidFill>
                <a:latin typeface="Arial" panose="020B0604020202020204" pitchFamily="34" charset="0"/>
                <a:cs typeface="Arial" panose="020B0604020202020204" pitchFamily="34" charset="0"/>
              </a:rPr>
              <a:t> 111753119 </a:t>
            </a: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陳佳彣</a:t>
            </a:r>
            <a:endParaRPr kumimoji="0" lang="zh-TW" altLang="en-US" sz="1600" b="1" dirty="0" smtClean="0">
              <a:solidFill>
                <a:schemeClr val="accent3">
                  <a:lumMod val="50000"/>
                </a:schemeClr>
              </a:solidFill>
              <a:latin typeface="Arial" panose="020B0604020202020204" pitchFamily="34" charset="0"/>
              <a:cs typeface="Arial" panose="020B0604020202020204" pitchFamily="34" charset="0"/>
            </a:endParaRPr>
          </a:p>
          <a:p>
            <a:pPr algn="r" fontAlgn="auto">
              <a:spcBef>
                <a:spcPts val="0"/>
              </a:spcBef>
              <a:spcAft>
                <a:spcPts val="0"/>
              </a:spcAft>
              <a:defRPr/>
            </a:pP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資碩工一</a:t>
            </a:r>
            <a:r>
              <a:rPr kumimoji="0" lang="en-US" altLang="zh-TW" sz="1600" b="1" dirty="0" smtClean="0">
                <a:solidFill>
                  <a:schemeClr val="accent3">
                    <a:lumMod val="50000"/>
                  </a:schemeClr>
                </a:solidFill>
                <a:latin typeface="Arial" panose="020B0604020202020204" pitchFamily="34" charset="0"/>
                <a:cs typeface="Arial" panose="020B0604020202020204" pitchFamily="34" charset="0"/>
              </a:rPr>
              <a:t> 111753127 </a:t>
            </a: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蘇冠華</a:t>
            </a:r>
            <a:endParaRPr kumimoji="0" lang="zh-TW" altLang="en-US" sz="1600" b="1" dirty="0" smtClean="0">
              <a:solidFill>
                <a:schemeClr val="accent3">
                  <a:lumMod val="50000"/>
                </a:schemeClr>
              </a:solidFill>
              <a:latin typeface="Arial" panose="020B0604020202020204" pitchFamily="34" charset="0"/>
              <a:cs typeface="Arial" panose="020B0604020202020204" pitchFamily="34" charset="0"/>
            </a:endParaRPr>
          </a:p>
          <a:p>
            <a:pPr algn="r" fontAlgn="auto">
              <a:spcBef>
                <a:spcPts val="0"/>
              </a:spcBef>
              <a:spcAft>
                <a:spcPts val="0"/>
              </a:spcAft>
              <a:defRPr/>
            </a:pP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資碩工一</a:t>
            </a:r>
            <a:r>
              <a:rPr kumimoji="0" lang="en-US" altLang="zh-TW" sz="1600" b="1" dirty="0" smtClean="0">
                <a:solidFill>
                  <a:schemeClr val="accent3">
                    <a:lumMod val="50000"/>
                  </a:schemeClr>
                </a:solidFill>
                <a:latin typeface="Arial" panose="020B0604020202020204" pitchFamily="34" charset="0"/>
                <a:cs typeface="Arial" panose="020B0604020202020204" pitchFamily="34" charset="0"/>
              </a:rPr>
              <a:t> 111753123 </a:t>
            </a: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朱其霖</a:t>
            </a:r>
            <a:endParaRPr kumimoji="0" lang="zh-TW" altLang="en-US" sz="1600" b="1" dirty="0" smtClean="0">
              <a:solidFill>
                <a:schemeClr val="accent3">
                  <a:lumMod val="50000"/>
                </a:schemeClr>
              </a:solidFill>
              <a:latin typeface="Arial" panose="020B0604020202020204" pitchFamily="34" charset="0"/>
              <a:cs typeface="Arial" panose="020B0604020202020204" pitchFamily="34" charset="0"/>
            </a:endParaRPr>
          </a:p>
          <a:p>
            <a:pPr algn="r" fontAlgn="auto">
              <a:spcBef>
                <a:spcPts val="0"/>
              </a:spcBef>
              <a:spcAft>
                <a:spcPts val="0"/>
              </a:spcAft>
              <a:defRPr/>
            </a:pP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資碩工一</a:t>
            </a:r>
            <a:r>
              <a:rPr kumimoji="0" lang="en-US" altLang="zh-TW" sz="1600" b="1" dirty="0" smtClean="0">
                <a:solidFill>
                  <a:schemeClr val="accent3">
                    <a:lumMod val="50000"/>
                  </a:schemeClr>
                </a:solidFill>
                <a:latin typeface="Arial" panose="020B0604020202020204" pitchFamily="34" charset="0"/>
                <a:cs typeface="Arial" panose="020B0604020202020204" pitchFamily="34" charset="0"/>
              </a:rPr>
              <a:t> 111753225 </a:t>
            </a:r>
            <a:r>
              <a:rPr kumimoji="0" lang="zh-TW" altLang="en-US" sz="1600" b="1" dirty="0" smtClean="0">
                <a:solidFill>
                  <a:schemeClr val="accent3">
                    <a:lumMod val="50000"/>
                  </a:schemeClr>
                </a:solidFill>
                <a:latin typeface="Arial" panose="020B0604020202020204" pitchFamily="34" charset="0"/>
                <a:cs typeface="Arial" panose="020B0604020202020204" pitchFamily="34" charset="0"/>
              </a:rPr>
              <a:t>陳暐中</a:t>
            </a:r>
            <a:r>
              <a:rPr kumimoji="0" lang="en-US" altLang="ko-KR" sz="1600" b="1" dirty="0" smtClean="0">
                <a:solidFill>
                  <a:schemeClr val="accent3">
                    <a:lumMod val="50000"/>
                  </a:schemeClr>
                </a:solidFill>
                <a:latin typeface="Arial" panose="020B0604020202020204" pitchFamily="34" charset="0"/>
                <a:cs typeface="Arial" panose="020B0604020202020204" pitchFamily="34" charset="0"/>
              </a:rPr>
              <a:t>  </a:t>
            </a:r>
            <a:endParaRPr kumimoji="0" lang="en-US" altLang="ko-KR" sz="1600" b="1" dirty="0" smtClean="0">
              <a:solidFill>
                <a:schemeClr val="accent3">
                  <a:lumMod val="50000"/>
                </a:schemeClr>
              </a:solidFill>
              <a:latin typeface="Arial" panose="020B0604020202020204" pitchFamily="34" charset="0"/>
              <a:cs typeface="Arial" panose="020B0604020202020204" pitchFamily="34" charset="0"/>
            </a:endParaRPr>
          </a:p>
        </p:txBody>
      </p:sp>
      <p:sp>
        <p:nvSpPr>
          <p:cNvPr id="5" name="TextBox 1"/>
          <p:cNvSpPr txBox="1">
            <a:spLocks noChangeArrowheads="1"/>
          </p:cNvSpPr>
          <p:nvPr/>
        </p:nvSpPr>
        <p:spPr bwMode="auto">
          <a:xfrm>
            <a:off x="3923928" y="2358628"/>
            <a:ext cx="4860032" cy="583565"/>
          </a:xfrm>
          <a:prstGeom prst="rect">
            <a:avLst/>
          </a:prstGeom>
          <a:noFill/>
          <a:ln w="9525">
            <a:noFill/>
            <a:miter lim="800000"/>
          </a:ln>
        </p:spPr>
        <p:txBody>
          <a:bodyPr wrap="square">
            <a:spAutoFit/>
          </a:bodyPr>
          <a:lstStyle/>
          <a:p>
            <a:pPr algn="r"/>
            <a:r>
              <a:rPr lang="zh-TW" altLang="en-US" sz="3200" b="1" dirty="0" smtClean="0">
                <a:solidFill>
                  <a:schemeClr val="bg1"/>
                </a:solidFill>
                <a:latin typeface="Arial" panose="020B0604020202020204" pitchFamily="34" charset="0"/>
                <a:ea typeface="Malgun Gothic" pitchFamily="50" charset="-127"/>
                <a:cs typeface="Arial" panose="020B0604020202020204" pitchFamily="34" charset="0"/>
              </a:rPr>
              <a:t>影像處理</a:t>
            </a:r>
            <a:r>
              <a:rPr lang="zh-TW" altLang="en-US" sz="3200" b="1" dirty="0" smtClean="0">
                <a:solidFill>
                  <a:schemeClr val="bg1"/>
                </a:solidFill>
                <a:latin typeface="Arial" panose="020B0604020202020204" pitchFamily="34" charset="0"/>
                <a:ea typeface="Malgun Gothic" pitchFamily="50" charset="-127"/>
                <a:cs typeface="Arial" panose="020B0604020202020204" pitchFamily="34" charset="0"/>
              </a:rPr>
              <a:t>期末報告</a:t>
            </a:r>
            <a:endParaRPr lang="zh-TW" altLang="en-US" sz="3200" b="1" dirty="0" smtClean="0">
              <a:solidFill>
                <a:schemeClr val="bg1"/>
              </a:solidFill>
              <a:latin typeface="Arial" panose="020B0604020202020204" pitchFamily="34" charset="0"/>
              <a:ea typeface="Malgun Gothic" pitchFamily="50" charset="-127"/>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p:cNvPicPr>
            <a:picLocks noChangeAspect="1"/>
          </p:cNvPicPr>
          <p:nvPr/>
        </p:nvPicPr>
        <p:blipFill>
          <a:blip r:embed="rId1"/>
          <a:stretch>
            <a:fillRect/>
          </a:stretch>
        </p:blipFill>
        <p:spPr>
          <a:xfrm>
            <a:off x="8063230" y="3974465"/>
            <a:ext cx="1092835" cy="1092835"/>
          </a:xfrm>
          <a:prstGeom prst="rect">
            <a:avLst/>
          </a:prstGeom>
        </p:spPr>
      </p:pic>
      <p:sp>
        <p:nvSpPr>
          <p:cNvPr id="4" name="文字方塊 3"/>
          <p:cNvSpPr txBox="1"/>
          <p:nvPr/>
        </p:nvSpPr>
        <p:spPr>
          <a:xfrm>
            <a:off x="107315" y="-20955"/>
            <a:ext cx="807720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sym typeface="+mn-ea"/>
              </a:rPr>
              <a:t>TrackNetV2</a:t>
            </a:r>
            <a:endParaRPr lang="en-US" altLang="zh-TW" sz="2800" b="1">
              <a:solidFill>
                <a:schemeClr val="accent3">
                  <a:lumMod val="75000"/>
                </a:schemeClr>
              </a:solidFill>
              <a:sym typeface="+mn-ea"/>
            </a:endParaRPr>
          </a:p>
        </p:txBody>
      </p:sp>
      <p:pic>
        <p:nvPicPr>
          <p:cNvPr id="2" name="00171_pred">
            <a:hlinkClick r:id="" action="ppaction://media"/>
          </p:cNvPr>
          <p:cNvPicPr>
            <a:picLocks noGrp="1"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971550" y="771525"/>
            <a:ext cx="6992620" cy="3934460"/>
          </a:xfrm>
          <a:prstGeom prst="rect">
            <a:avLst/>
          </a:prstGeom>
        </p:spPr>
      </p:pic>
      <p:pic>
        <p:nvPicPr>
          <p:cNvPr id="8" name="圖片 7"/>
          <p:cNvPicPr>
            <a:picLocks noChangeAspect="1"/>
          </p:cNvPicPr>
          <p:nvPr/>
        </p:nvPicPr>
        <p:blipFill>
          <a:blip r:embed="rId5"/>
          <a:stretch>
            <a:fillRect/>
          </a:stretch>
        </p:blipFill>
        <p:spPr>
          <a:xfrm>
            <a:off x="0" y="3828415"/>
            <a:ext cx="1131570" cy="13150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p:cNvPicPr>
            <a:picLocks noChangeAspect="1"/>
          </p:cNvPicPr>
          <p:nvPr/>
        </p:nvPicPr>
        <p:blipFill>
          <a:blip r:embed="rId1"/>
          <a:stretch>
            <a:fillRect/>
          </a:stretch>
        </p:blipFill>
        <p:spPr>
          <a:xfrm>
            <a:off x="8216900" y="4128135"/>
            <a:ext cx="939165" cy="939165"/>
          </a:xfrm>
          <a:prstGeom prst="rect">
            <a:avLst/>
          </a:prstGeom>
        </p:spPr>
      </p:pic>
      <p:sp>
        <p:nvSpPr>
          <p:cNvPr id="4" name="文字方塊 3"/>
          <p:cNvSpPr txBox="1"/>
          <p:nvPr/>
        </p:nvSpPr>
        <p:spPr>
          <a:xfrm>
            <a:off x="107315" y="-20955"/>
            <a:ext cx="807720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sym typeface="+mn-ea"/>
              </a:rPr>
              <a:t>TrackNetV2</a:t>
            </a:r>
            <a:endParaRPr lang="en-US" altLang="zh-TW" sz="2800" b="1">
              <a:solidFill>
                <a:schemeClr val="accent3">
                  <a:lumMod val="75000"/>
                </a:schemeClr>
              </a:solidFill>
              <a:sym typeface="+mn-ea"/>
            </a:endParaRPr>
          </a:p>
        </p:txBody>
      </p:sp>
      <p:pic>
        <p:nvPicPr>
          <p:cNvPr id="3" name="內容版面配置區 2"/>
          <p:cNvPicPr>
            <a:picLocks noGrp="1" noChangeAspect="1"/>
          </p:cNvPicPr>
          <p:nvPr>
            <p:ph idx="1"/>
          </p:nvPr>
        </p:nvPicPr>
        <p:blipFill>
          <a:blip r:embed="rId2"/>
          <a:stretch>
            <a:fillRect/>
          </a:stretch>
        </p:blipFill>
        <p:spPr>
          <a:xfrm>
            <a:off x="1331769" y="868262"/>
            <a:ext cx="2273300" cy="3581400"/>
          </a:xfrm>
          <a:prstGeom prst="rect">
            <a:avLst/>
          </a:prstGeom>
          <a:effectLst>
            <a:outerShdw blurRad="50800" dist="38100" dir="2700000" algn="tl" rotWithShape="0">
              <a:prstClr val="black">
                <a:alpha val="40000"/>
              </a:prstClr>
            </a:outerShdw>
          </a:effectLst>
        </p:spPr>
      </p:pic>
      <p:sp>
        <p:nvSpPr>
          <p:cNvPr id="5" name="文字方塊 4"/>
          <p:cNvSpPr txBox="1"/>
          <p:nvPr/>
        </p:nvSpPr>
        <p:spPr>
          <a:xfrm>
            <a:off x="1763635" y="4601329"/>
            <a:ext cx="1594988" cy="369332"/>
          </a:xfrm>
          <a:prstGeom prst="rect">
            <a:avLst/>
          </a:prstGeom>
          <a:noFill/>
        </p:spPr>
        <p:txBody>
          <a:bodyPr wrap="none" rtlCol="0">
            <a:spAutoFit/>
          </a:bodyPr>
          <a:p>
            <a:r>
              <a:rPr kumimoji="1" lang="en-US" altLang="zh-TW" dirty="0"/>
              <a:t>Before denoise</a:t>
            </a:r>
            <a:endParaRPr kumimoji="1" lang="zh-TW" altLang="en-US" dirty="0"/>
          </a:p>
        </p:txBody>
      </p:sp>
      <p:pic>
        <p:nvPicPr>
          <p:cNvPr id="6" name="圖片 5"/>
          <p:cNvPicPr>
            <a:picLocks noChangeAspect="1"/>
          </p:cNvPicPr>
          <p:nvPr/>
        </p:nvPicPr>
        <p:blipFill>
          <a:blip r:embed="rId3"/>
          <a:stretch>
            <a:fillRect/>
          </a:stretch>
        </p:blipFill>
        <p:spPr>
          <a:xfrm>
            <a:off x="3924300" y="891540"/>
            <a:ext cx="3573145" cy="3561715"/>
          </a:xfrm>
          <a:prstGeom prst="rect">
            <a:avLst/>
          </a:prstGeom>
          <a:effectLst>
            <a:outerShdw blurRad="50800" dist="38100" dir="2700000" algn="tl" rotWithShape="0">
              <a:prstClr val="black">
                <a:alpha val="40000"/>
              </a:prstClr>
            </a:outerShdw>
          </a:effectLst>
        </p:spPr>
      </p:pic>
      <p:sp>
        <p:nvSpPr>
          <p:cNvPr id="16" name="文字方塊 15"/>
          <p:cNvSpPr txBox="1"/>
          <p:nvPr/>
        </p:nvSpPr>
        <p:spPr>
          <a:xfrm>
            <a:off x="5148185" y="4601329"/>
            <a:ext cx="1536700" cy="368300"/>
          </a:xfrm>
          <a:prstGeom prst="rect">
            <a:avLst/>
          </a:prstGeom>
          <a:noFill/>
        </p:spPr>
        <p:txBody>
          <a:bodyPr wrap="none" rtlCol="0">
            <a:spAutoFit/>
          </a:bodyPr>
          <a:p>
            <a:r>
              <a:rPr kumimoji="1" lang="en-US" altLang="zh-TW" dirty="0"/>
              <a:t>After denoise</a:t>
            </a:r>
            <a:endParaRPr kumimoji="1" lang="zh-TW"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p:cNvPicPr>
            <a:picLocks noChangeAspect="1"/>
          </p:cNvPicPr>
          <p:nvPr/>
        </p:nvPicPr>
        <p:blipFill>
          <a:blip r:embed="rId1"/>
          <a:stretch>
            <a:fillRect/>
          </a:stretch>
        </p:blipFill>
        <p:spPr>
          <a:xfrm>
            <a:off x="8220075" y="14605"/>
            <a:ext cx="923925" cy="923925"/>
          </a:xfrm>
          <a:prstGeom prst="rect">
            <a:avLst/>
          </a:prstGeom>
        </p:spPr>
      </p:pic>
      <p:sp>
        <p:nvSpPr>
          <p:cNvPr id="4" name="文字方塊 3"/>
          <p:cNvSpPr txBox="1"/>
          <p:nvPr/>
        </p:nvSpPr>
        <p:spPr>
          <a:xfrm>
            <a:off x="107315" y="-20955"/>
            <a:ext cx="807720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sym typeface="+mn-ea"/>
              </a:rPr>
              <a:t>TrackNetV2</a:t>
            </a:r>
            <a:endParaRPr lang="en-US" altLang="zh-TW" sz="2800" b="1">
              <a:solidFill>
                <a:schemeClr val="accent3">
                  <a:lumMod val="75000"/>
                </a:schemeClr>
              </a:solidFill>
              <a:sym typeface="+mn-ea"/>
            </a:endParaRPr>
          </a:p>
        </p:txBody>
      </p:sp>
      <p:pic>
        <p:nvPicPr>
          <p:cNvPr id="8" name="圖片 7"/>
          <p:cNvPicPr>
            <a:picLocks noChangeAspect="1"/>
          </p:cNvPicPr>
          <p:nvPr/>
        </p:nvPicPr>
        <p:blipFill>
          <a:blip r:embed="rId2"/>
          <a:stretch>
            <a:fillRect/>
          </a:stretch>
        </p:blipFill>
        <p:spPr>
          <a:xfrm>
            <a:off x="0" y="3828415"/>
            <a:ext cx="1131570" cy="1315085"/>
          </a:xfrm>
          <a:prstGeom prst="rect">
            <a:avLst/>
          </a:prstGeom>
        </p:spPr>
      </p:pic>
      <p:pic>
        <p:nvPicPr>
          <p:cNvPr id="2" name="內容版面配置區 1"/>
          <p:cNvPicPr>
            <a:picLocks noGrp="1" noChangeAspect="1"/>
          </p:cNvPicPr>
          <p:nvPr>
            <p:ph idx="1"/>
          </p:nvPr>
        </p:nvPicPr>
        <p:blipFill>
          <a:blip r:embed="rId3"/>
          <a:stretch>
            <a:fillRect/>
          </a:stretch>
        </p:blipFill>
        <p:spPr>
          <a:xfrm>
            <a:off x="3707765" y="952500"/>
            <a:ext cx="4563745" cy="3372485"/>
          </a:xfrm>
          <a:prstGeom prst="rect">
            <a:avLst/>
          </a:prstGeom>
          <a:effectLst>
            <a:outerShdw blurRad="50800" dist="38100" dir="2700000" algn="tl" rotWithShape="0">
              <a:prstClr val="black">
                <a:alpha val="40000"/>
              </a:prstClr>
            </a:outerShdw>
          </a:effectLst>
        </p:spPr>
      </p:pic>
      <p:pic>
        <p:nvPicPr>
          <p:cNvPr id="9" name="圖片 8"/>
          <p:cNvPicPr>
            <a:picLocks noChangeAspect="1"/>
          </p:cNvPicPr>
          <p:nvPr/>
        </p:nvPicPr>
        <p:blipFill>
          <a:blip r:embed="rId4"/>
          <a:stretch>
            <a:fillRect/>
          </a:stretch>
        </p:blipFill>
        <p:spPr>
          <a:xfrm>
            <a:off x="1737360" y="915670"/>
            <a:ext cx="1724660" cy="3435350"/>
          </a:xfrm>
          <a:prstGeom prst="rect">
            <a:avLst/>
          </a:prstGeom>
          <a:effectLst>
            <a:outerShdw blurRad="50800" dist="38100" dir="2700000" algn="tl" rotWithShape="0">
              <a:prstClr val="black">
                <a:alpha val="40000"/>
              </a:prstClr>
            </a:outerShdw>
          </a:effectLst>
        </p:spPr>
      </p:pic>
      <p:sp>
        <p:nvSpPr>
          <p:cNvPr id="10" name="文字方塊 9"/>
          <p:cNvSpPr txBox="1"/>
          <p:nvPr/>
        </p:nvSpPr>
        <p:spPr>
          <a:xfrm>
            <a:off x="1475740" y="4515485"/>
            <a:ext cx="2726690" cy="706755"/>
          </a:xfrm>
          <a:prstGeom prst="rect">
            <a:avLst/>
          </a:prstGeom>
          <a:noFill/>
        </p:spPr>
        <p:txBody>
          <a:bodyPr wrap="square" rtlCol="0">
            <a:spAutoFit/>
          </a:bodyPr>
          <a:p>
            <a:r>
              <a:rPr kumimoji="1" lang="en-US" altLang="zh-TW" sz="2000" dirty="0"/>
              <a:t>Hit frame detection</a:t>
            </a:r>
            <a:endParaRPr kumimoji="1" lang="en-US" altLang="zh-TW" sz="2000" dirty="0"/>
          </a:p>
          <a:p>
            <a:endParaRPr kumimoji="1" lang="en-US" altLang="zh-TW" sz="20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07315" y="-20955"/>
            <a:ext cx="8451850" cy="737235"/>
          </a:xfrm>
          <a:prstGeom prst="rect">
            <a:avLst/>
          </a:prstGeom>
          <a:noFill/>
        </p:spPr>
        <p:txBody>
          <a:bodyPr wrap="square" rtlCol="0">
            <a:spAutoFit/>
          </a:bodyPr>
          <a:p>
            <a:pPr indent="0">
              <a:lnSpc>
                <a:spcPct val="150000"/>
              </a:lnSpc>
              <a:buNone/>
            </a:pPr>
            <a:r>
              <a:rPr lang="en-US" altLang="zh-TW" sz="2800" b="1">
                <a:sym typeface="+mn-ea"/>
              </a:rPr>
              <a:t>3. Methods and Techniques-Linear Regression</a:t>
            </a:r>
            <a:endParaRPr lang="en-US" altLang="zh-TW" sz="2800" b="1">
              <a:solidFill>
                <a:schemeClr val="accent3">
                  <a:lumMod val="75000"/>
                </a:schemeClr>
              </a:solidFill>
              <a:sym typeface="+mn-ea"/>
            </a:endParaRPr>
          </a:p>
        </p:txBody>
      </p:sp>
      <p:sp>
        <p:nvSpPr>
          <p:cNvPr id="6" name="文字方塊 5"/>
          <p:cNvSpPr txBox="1"/>
          <p:nvPr/>
        </p:nvSpPr>
        <p:spPr>
          <a:xfrm>
            <a:off x="899795" y="1563370"/>
            <a:ext cx="3658870" cy="1753235"/>
          </a:xfrm>
          <a:prstGeom prst="rect">
            <a:avLst/>
          </a:prstGeom>
          <a:noFill/>
        </p:spPr>
        <p:txBody>
          <a:bodyPr wrap="square">
            <a:spAutoFit/>
          </a:bodyPr>
          <a:p>
            <a:pPr algn="just"/>
            <a:r>
              <a:rPr lang="en-US" altLang="zh-TW" dirty="0"/>
              <a:t>For each hit frame in the training dataset, we have the corresponding ground truth landing coordinates, which indicate the location of the shuttlecock transformed into plane coordinates. </a:t>
            </a:r>
            <a:endParaRPr lang="zh-TW" altLang="en-US" dirty="0"/>
          </a:p>
        </p:txBody>
      </p:sp>
      <p:pic>
        <p:nvPicPr>
          <p:cNvPr id="3" name="內容版面配置區 2"/>
          <p:cNvPicPr>
            <a:picLocks noGrp="1" noChangeAspect="1"/>
          </p:cNvPicPr>
          <p:nvPr>
            <p:ph idx="1"/>
          </p:nvPr>
        </p:nvPicPr>
        <p:blipFill>
          <a:blip r:embed="rId1"/>
          <a:stretch>
            <a:fillRect/>
          </a:stretch>
        </p:blipFill>
        <p:spPr>
          <a:xfrm>
            <a:off x="4982210" y="716280"/>
            <a:ext cx="3829050" cy="3891915"/>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07315" y="-20955"/>
            <a:ext cx="845185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cs typeface="Calibri" charset="0"/>
                <a:sym typeface="+mn-ea"/>
              </a:rPr>
              <a:t>Superglue</a:t>
            </a:r>
            <a:r>
              <a:rPr lang="zh-TW" altLang="zh-TW" sz="2800" dirty="0">
                <a:effectLst/>
                <a:sym typeface="+mn-ea"/>
              </a:rPr>
              <a:t> </a:t>
            </a:r>
            <a:endParaRPr lang="en-US" altLang="zh-TW" sz="2800" b="1">
              <a:solidFill>
                <a:schemeClr val="accent3">
                  <a:lumMod val="75000"/>
                </a:schemeClr>
              </a:solidFill>
              <a:sym typeface="+mn-ea"/>
            </a:endParaRPr>
          </a:p>
        </p:txBody>
      </p:sp>
      <p:pic>
        <p:nvPicPr>
          <p:cNvPr id="2" name="內容版面配置區 1"/>
          <p:cNvPicPr>
            <a:picLocks noGrp="1" noChangeAspect="1"/>
          </p:cNvPicPr>
          <p:nvPr>
            <p:ph idx="1"/>
          </p:nvPr>
        </p:nvPicPr>
        <p:blipFill>
          <a:blip r:embed="rId1"/>
          <a:stretch>
            <a:fillRect/>
          </a:stretch>
        </p:blipFill>
        <p:spPr>
          <a:xfrm>
            <a:off x="4251325" y="1085215"/>
            <a:ext cx="4864735" cy="2688590"/>
          </a:xfrm>
          <a:prstGeom prst="rect">
            <a:avLst/>
          </a:prstGeom>
          <a:effectLst>
            <a:outerShdw blurRad="50800" dist="38100" dir="2700000" algn="tl" rotWithShape="0">
              <a:prstClr val="black">
                <a:alpha val="40000"/>
              </a:prstClr>
            </a:outerShdw>
          </a:effectLst>
        </p:spPr>
      </p:pic>
      <p:sp>
        <p:nvSpPr>
          <p:cNvPr id="5" name="文字方塊 4"/>
          <p:cNvSpPr txBox="1"/>
          <p:nvPr/>
        </p:nvSpPr>
        <p:spPr>
          <a:xfrm>
            <a:off x="179705" y="4515723"/>
            <a:ext cx="9781309" cy="369332"/>
          </a:xfrm>
          <a:prstGeom prst="rect">
            <a:avLst/>
          </a:prstGeom>
          <a:noFill/>
        </p:spPr>
        <p:txBody>
          <a:bodyPr wrap="square">
            <a:spAutoFit/>
          </a:bodyPr>
          <a:p>
            <a:r>
              <a:rPr kumimoji="1" lang="en-US" altLang="zh-TW" dirty="0">
                <a:solidFill>
                  <a:srgbClr val="002060"/>
                </a:solidFill>
              </a:rPr>
              <a:t>Image source :</a:t>
            </a:r>
            <a:r>
              <a:rPr kumimoji="1" lang="zh-TW" altLang="en-US" dirty="0">
                <a:solidFill>
                  <a:srgbClr val="002060"/>
                </a:solidFill>
              </a:rPr>
              <a:t> </a:t>
            </a:r>
            <a:r>
              <a:rPr kumimoji="1" lang="en-US" altLang="zh-TW" dirty="0">
                <a:solidFill>
                  <a:srgbClr val="002060"/>
                </a:solidFill>
              </a:rPr>
              <a:t>https://</a:t>
            </a:r>
            <a:r>
              <a:rPr kumimoji="1" lang="en-US" altLang="zh-TW" dirty="0" err="1">
                <a:solidFill>
                  <a:srgbClr val="002060"/>
                </a:solidFill>
              </a:rPr>
              <a:t>github.com</a:t>
            </a:r>
            <a:r>
              <a:rPr kumimoji="1" lang="en-US" altLang="zh-TW" dirty="0">
                <a:solidFill>
                  <a:srgbClr val="002060"/>
                </a:solidFill>
              </a:rPr>
              <a:t>/</a:t>
            </a:r>
            <a:r>
              <a:rPr kumimoji="1" lang="en-US" altLang="zh-TW" dirty="0" err="1">
                <a:solidFill>
                  <a:srgbClr val="002060"/>
                </a:solidFill>
              </a:rPr>
              <a:t>magicleap</a:t>
            </a:r>
            <a:r>
              <a:rPr kumimoji="1" lang="en-US" altLang="zh-TW" dirty="0">
                <a:solidFill>
                  <a:srgbClr val="002060"/>
                </a:solidFill>
              </a:rPr>
              <a:t>/</a:t>
            </a:r>
            <a:r>
              <a:rPr kumimoji="1" lang="en-US" altLang="zh-TW" dirty="0" err="1">
                <a:solidFill>
                  <a:srgbClr val="002060"/>
                </a:solidFill>
              </a:rPr>
              <a:t>SuperGluePretrainedNetwork</a:t>
            </a:r>
            <a:r>
              <a:rPr kumimoji="1" lang="en-US" altLang="zh-TW" dirty="0">
                <a:solidFill>
                  <a:srgbClr val="002060"/>
                </a:solidFill>
              </a:rPr>
              <a:t> </a:t>
            </a:r>
            <a:endParaRPr kumimoji="1" lang="zh-TW" altLang="en-US" dirty="0">
              <a:solidFill>
                <a:srgbClr val="002060"/>
              </a:solidFill>
            </a:endParaRPr>
          </a:p>
        </p:txBody>
      </p:sp>
      <p:sp>
        <p:nvSpPr>
          <p:cNvPr id="10" name="文字方塊 9"/>
          <p:cNvSpPr txBox="1"/>
          <p:nvPr/>
        </p:nvSpPr>
        <p:spPr>
          <a:xfrm>
            <a:off x="251460" y="1275715"/>
            <a:ext cx="3999865" cy="2306955"/>
          </a:xfrm>
          <a:prstGeom prst="rect">
            <a:avLst/>
          </a:prstGeom>
          <a:noFill/>
        </p:spPr>
        <p:txBody>
          <a:bodyPr wrap="square">
            <a:spAutoFit/>
          </a:bodyPr>
          <a:p>
            <a:pPr algn="just"/>
            <a:r>
              <a:rPr lang="en-US" altLang="zh-TW" dirty="0"/>
              <a:t>The feature extractor utilizes CNN to extract feature representations from  images.</a:t>
            </a:r>
            <a:endParaRPr lang="en-US" altLang="zh-TW" dirty="0"/>
          </a:p>
          <a:p>
            <a:pPr algn="just"/>
            <a:endParaRPr lang="en-US" altLang="zh-TW" dirty="0"/>
          </a:p>
          <a:p>
            <a:pPr algn="l"/>
            <a:r>
              <a:rPr lang="en-US" altLang="zh-TW" dirty="0"/>
              <a:t>The matcher employs attention mechanisms (GNN) to compute the           similarity and matching scores between feature points.</a:t>
            </a:r>
            <a:endParaRPr lang="zh-TW"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07315" y="-20955"/>
            <a:ext cx="845185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cs typeface="Calibri" charset="0"/>
                <a:sym typeface="+mn-ea"/>
              </a:rPr>
              <a:t>Superglue</a:t>
            </a:r>
            <a:r>
              <a:rPr lang="zh-TW" altLang="zh-TW" sz="2800" dirty="0">
                <a:effectLst/>
                <a:sym typeface="+mn-ea"/>
              </a:rPr>
              <a:t> </a:t>
            </a:r>
            <a:endParaRPr lang="en-US" altLang="zh-TW" sz="2800" b="1">
              <a:solidFill>
                <a:schemeClr val="accent3">
                  <a:lumMod val="75000"/>
                </a:schemeClr>
              </a:solidFill>
              <a:sym typeface="+mn-ea"/>
            </a:endParaRPr>
          </a:p>
        </p:txBody>
      </p:sp>
      <p:pic>
        <p:nvPicPr>
          <p:cNvPr id="3" name="內容版面配置區 2"/>
          <p:cNvPicPr>
            <a:picLocks noGrp="1" noChangeAspect="1"/>
          </p:cNvPicPr>
          <p:nvPr>
            <p:ph idx="1"/>
          </p:nvPr>
        </p:nvPicPr>
        <p:blipFill>
          <a:blip r:embed="rId1"/>
          <a:stretch>
            <a:fillRect/>
          </a:stretch>
        </p:blipFill>
        <p:spPr>
          <a:xfrm>
            <a:off x="4211955" y="915670"/>
            <a:ext cx="4756785" cy="3592830"/>
          </a:xfrm>
          <a:prstGeom prst="rect">
            <a:avLst/>
          </a:prstGeom>
          <a:effectLst>
            <a:outerShdw blurRad="50800" dist="38100" dir="2700000" algn="tl" rotWithShape="0">
              <a:prstClr val="black">
                <a:alpha val="40000"/>
              </a:prstClr>
            </a:outerShdw>
          </a:effectLst>
        </p:spPr>
      </p:pic>
      <p:sp>
        <p:nvSpPr>
          <p:cNvPr id="6" name="文字方塊 5"/>
          <p:cNvSpPr txBox="1"/>
          <p:nvPr/>
        </p:nvSpPr>
        <p:spPr>
          <a:xfrm>
            <a:off x="611505" y="1707515"/>
            <a:ext cx="3420110" cy="1630045"/>
          </a:xfrm>
          <a:prstGeom prst="rect">
            <a:avLst/>
          </a:prstGeom>
          <a:noFill/>
        </p:spPr>
        <p:txBody>
          <a:bodyPr wrap="square">
            <a:spAutoFit/>
          </a:bodyPr>
          <a:p>
            <a:pPr algn="just"/>
            <a:r>
              <a:rPr lang="en-US" altLang="zh-TW" sz="2000" dirty="0"/>
              <a:t>We automatically extract hit frames from the videos and save them as PNG image files for use in </a:t>
            </a:r>
            <a:r>
              <a:rPr lang="en-US" altLang="zh-TW" sz="2000" dirty="0" err="1"/>
              <a:t>OpenPose</a:t>
            </a:r>
            <a:r>
              <a:rPr lang="en-US" altLang="zh-TW" sz="2000" dirty="0"/>
              <a:t> pose estimation. </a:t>
            </a:r>
            <a:endParaRPr lang="en-US" altLang="zh-TW" sz="20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07315" y="-20955"/>
            <a:ext cx="845185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cs typeface="Calibri" charset="0"/>
                <a:sym typeface="+mn-ea"/>
              </a:rPr>
              <a:t>Superglue</a:t>
            </a:r>
            <a:r>
              <a:rPr lang="zh-TW" altLang="zh-TW" sz="2800" dirty="0">
                <a:effectLst/>
                <a:sym typeface="+mn-ea"/>
              </a:rPr>
              <a:t> </a:t>
            </a:r>
            <a:endParaRPr lang="en-US" altLang="zh-TW" sz="2800" b="1">
              <a:solidFill>
                <a:schemeClr val="accent3">
                  <a:lumMod val="75000"/>
                </a:schemeClr>
              </a:solidFill>
              <a:sym typeface="+mn-ea"/>
            </a:endParaRPr>
          </a:p>
        </p:txBody>
      </p:sp>
      <p:pic>
        <p:nvPicPr>
          <p:cNvPr id="2" name="內容版面配置區 1"/>
          <p:cNvPicPr>
            <a:picLocks noGrp="1" noChangeAspect="1"/>
          </p:cNvPicPr>
          <p:nvPr>
            <p:ph idx="1"/>
          </p:nvPr>
        </p:nvPicPr>
        <p:blipFill>
          <a:blip r:embed="rId1" cstate="print">
            <a:extLst>
              <a:ext uri="{28A0092B-C50C-407E-A947-70E740481C1C}">
                <a14:useLocalDpi xmlns:a14="http://schemas.microsoft.com/office/drawing/2010/main" val="0"/>
              </a:ext>
            </a:extLst>
          </a:blip>
          <a:stretch>
            <a:fillRect/>
          </a:stretch>
        </p:blipFill>
        <p:spPr>
          <a:xfrm>
            <a:off x="539750" y="1491615"/>
            <a:ext cx="7846060" cy="2874645"/>
          </a:xfrm>
          <a:prstGeom prst="rect">
            <a:avLst/>
          </a:prstGeom>
          <a:effectLst>
            <a:outerShdw blurRad="50800" dist="38100" dir="2700000" algn="tl" rotWithShape="0">
              <a:prstClr val="black">
                <a:alpha val="40000"/>
              </a:prstClr>
            </a:outerShdw>
          </a:effectLst>
        </p:spPr>
      </p:pic>
      <p:sp>
        <p:nvSpPr>
          <p:cNvPr id="5" name="文字方塊 4"/>
          <p:cNvSpPr txBox="1"/>
          <p:nvPr/>
        </p:nvSpPr>
        <p:spPr>
          <a:xfrm>
            <a:off x="251460" y="793433"/>
            <a:ext cx="7802905" cy="369332"/>
          </a:xfrm>
          <a:prstGeom prst="rect">
            <a:avLst/>
          </a:prstGeom>
          <a:noFill/>
        </p:spPr>
        <p:txBody>
          <a:bodyPr wrap="none" rtlCol="0">
            <a:spAutoFit/>
          </a:bodyPr>
          <a:p>
            <a:r>
              <a:rPr kumimoji="1" lang="en-US" altLang="zh-TW" dirty="0"/>
              <a:t>Using </a:t>
            </a:r>
            <a:r>
              <a:rPr kumimoji="1" lang="en-US" altLang="zh-TW" dirty="0" err="1"/>
              <a:t>SuperGlue</a:t>
            </a:r>
            <a:r>
              <a:rPr kumimoji="1" lang="en-US" altLang="zh-TW" dirty="0"/>
              <a:t> to find matching points and compute the transformation matrix.</a:t>
            </a:r>
            <a:endParaRPr kumimoji="1" lang="zh-TW" alt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79705" y="-20955"/>
            <a:ext cx="8451850" cy="737235"/>
          </a:xfrm>
          <a:prstGeom prst="rect">
            <a:avLst/>
          </a:prstGeom>
          <a:noFill/>
        </p:spPr>
        <p:txBody>
          <a:bodyPr wrap="square" rtlCol="0">
            <a:spAutoFit/>
          </a:bodyPr>
          <a:p>
            <a:pPr indent="0">
              <a:lnSpc>
                <a:spcPct val="150000"/>
              </a:lnSpc>
              <a:buNone/>
            </a:pPr>
            <a:r>
              <a:rPr lang="en-US" altLang="zh-TW" sz="2800" b="1">
                <a:sym typeface="+mn-ea"/>
              </a:rPr>
              <a:t>3. Methods and Techniques-Openpose</a:t>
            </a:r>
            <a:endParaRPr lang="en-US" altLang="zh-TW" sz="2800" b="1">
              <a:solidFill>
                <a:schemeClr val="accent3">
                  <a:lumMod val="75000"/>
                </a:schemeClr>
              </a:solidFill>
              <a:sym typeface="+mn-ea"/>
            </a:endParaRPr>
          </a:p>
        </p:txBody>
      </p:sp>
      <p:sp>
        <p:nvSpPr>
          <p:cNvPr id="5" name="文字方塊 4"/>
          <p:cNvSpPr txBox="1"/>
          <p:nvPr/>
        </p:nvSpPr>
        <p:spPr>
          <a:xfrm>
            <a:off x="179705" y="4515168"/>
            <a:ext cx="6661785" cy="368300"/>
          </a:xfrm>
          <a:prstGeom prst="rect">
            <a:avLst/>
          </a:prstGeom>
          <a:noFill/>
        </p:spPr>
        <p:txBody>
          <a:bodyPr wrap="none" rtlCol="0">
            <a:spAutoFit/>
          </a:bodyPr>
          <a:p>
            <a:pPr algn="l"/>
            <a:r>
              <a:rPr kumimoji="1" lang="zh-TW" altLang="en-US" dirty="0"/>
              <a:t>https://github.com/CMU-Perceptual-Computing-Lab/openpose</a:t>
            </a:r>
            <a:endParaRPr kumimoji="1" lang="zh-TW" altLang="en-US" dirty="0"/>
          </a:p>
        </p:txBody>
      </p:sp>
      <p:pic>
        <p:nvPicPr>
          <p:cNvPr id="3" name="圖片 2"/>
          <p:cNvPicPr>
            <a:picLocks noChangeAspect="1"/>
          </p:cNvPicPr>
          <p:nvPr/>
        </p:nvPicPr>
        <p:blipFill>
          <a:blip r:embed="rId1"/>
          <a:stretch>
            <a:fillRect/>
          </a:stretch>
        </p:blipFill>
        <p:spPr>
          <a:xfrm>
            <a:off x="5147945" y="849630"/>
            <a:ext cx="2573655" cy="3572510"/>
          </a:xfrm>
          <a:prstGeom prst="rect">
            <a:avLst/>
          </a:prstGeom>
          <a:effectLst>
            <a:outerShdw blurRad="50800" dist="38100" dir="2700000" algn="tl" rotWithShape="0">
              <a:prstClr val="black">
                <a:alpha val="40000"/>
              </a:prstClr>
            </a:outerShdw>
          </a:effectLst>
        </p:spPr>
      </p:pic>
      <p:pic>
        <p:nvPicPr>
          <p:cNvPr id="6" name="圖片 5" descr="IMG_4637"/>
          <p:cNvPicPr>
            <a:picLocks noChangeAspect="1"/>
          </p:cNvPicPr>
          <p:nvPr/>
        </p:nvPicPr>
        <p:blipFill>
          <a:blip r:embed="rId2"/>
          <a:stretch>
            <a:fillRect/>
          </a:stretch>
        </p:blipFill>
        <p:spPr>
          <a:xfrm>
            <a:off x="1187450" y="843280"/>
            <a:ext cx="3615690" cy="3567430"/>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圖片 2"/>
          <p:cNvPicPr>
            <a:picLocks noChangeAspect="1"/>
          </p:cNvPicPr>
          <p:nvPr/>
        </p:nvPicPr>
        <p:blipFill>
          <a:blip r:embed="rId1"/>
          <a:stretch>
            <a:fillRect/>
          </a:stretch>
        </p:blipFill>
        <p:spPr>
          <a:xfrm>
            <a:off x="946785" y="915670"/>
            <a:ext cx="7249795" cy="3776980"/>
          </a:xfrm>
          <a:prstGeom prst="rect">
            <a:avLst/>
          </a:prstGeom>
          <a:effectLst>
            <a:outerShdw blurRad="50800" dist="38100" dir="2700000" algn="tl" rotWithShape="0">
              <a:prstClr val="black">
                <a:alpha val="40000"/>
              </a:prstClr>
            </a:outerShdw>
          </a:effectLst>
        </p:spPr>
      </p:pic>
      <p:sp>
        <p:nvSpPr>
          <p:cNvPr id="4" name="文字方塊 3"/>
          <p:cNvSpPr txBox="1"/>
          <p:nvPr/>
        </p:nvSpPr>
        <p:spPr>
          <a:xfrm>
            <a:off x="179705" y="0"/>
            <a:ext cx="8451850" cy="737235"/>
          </a:xfrm>
          <a:prstGeom prst="rect">
            <a:avLst/>
          </a:prstGeom>
          <a:noFill/>
        </p:spPr>
        <p:txBody>
          <a:bodyPr wrap="square" rtlCol="0">
            <a:spAutoFit/>
          </a:bodyPr>
          <a:p>
            <a:pPr indent="0">
              <a:lnSpc>
                <a:spcPct val="150000"/>
              </a:lnSpc>
              <a:buNone/>
            </a:pPr>
            <a:r>
              <a:rPr lang="en-US" altLang="zh-TW" sz="2800" b="1">
                <a:sym typeface="+mn-ea"/>
              </a:rPr>
              <a:t>4. Result and Award</a:t>
            </a:r>
            <a:endParaRPr lang="en-US" altLang="zh-TW" sz="2800" b="1">
              <a:solidFill>
                <a:schemeClr val="accent3">
                  <a:lumMod val="75000"/>
                </a:schemeClr>
              </a:solidFill>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字方塊 3"/>
          <p:cNvSpPr txBox="1"/>
          <p:nvPr/>
        </p:nvSpPr>
        <p:spPr>
          <a:xfrm>
            <a:off x="179705" y="0"/>
            <a:ext cx="8451850" cy="737235"/>
          </a:xfrm>
          <a:prstGeom prst="rect">
            <a:avLst/>
          </a:prstGeom>
          <a:noFill/>
        </p:spPr>
        <p:txBody>
          <a:bodyPr wrap="square" rtlCol="0">
            <a:spAutoFit/>
          </a:bodyPr>
          <a:p>
            <a:pPr indent="0">
              <a:lnSpc>
                <a:spcPct val="150000"/>
              </a:lnSpc>
              <a:buNone/>
            </a:pPr>
            <a:r>
              <a:rPr lang="en-US" altLang="zh-TW" sz="2800" b="1">
                <a:sym typeface="+mn-ea"/>
              </a:rPr>
              <a:t>4. Result and Award</a:t>
            </a:r>
            <a:endParaRPr lang="en-US" altLang="zh-TW" sz="2800" b="1">
              <a:solidFill>
                <a:schemeClr val="accent3">
                  <a:lumMod val="75000"/>
                </a:schemeClr>
              </a:solidFill>
              <a:sym typeface="+mn-ea"/>
            </a:endParaRPr>
          </a:p>
        </p:txBody>
      </p:sp>
      <p:pic>
        <p:nvPicPr>
          <p:cNvPr id="5" name="圖片 4"/>
          <p:cNvPicPr>
            <a:picLocks noChangeAspect="1"/>
          </p:cNvPicPr>
          <p:nvPr/>
        </p:nvPicPr>
        <p:blipFill>
          <a:blip r:embed="rId1"/>
          <a:stretch>
            <a:fillRect/>
          </a:stretch>
        </p:blipFill>
        <p:spPr>
          <a:xfrm>
            <a:off x="2051685" y="1995170"/>
            <a:ext cx="930910" cy="930910"/>
          </a:xfrm>
          <a:prstGeom prst="rect">
            <a:avLst/>
          </a:prstGeom>
        </p:spPr>
      </p:pic>
      <p:sp>
        <p:nvSpPr>
          <p:cNvPr id="2" name="文字方塊 1"/>
          <p:cNvSpPr txBox="1"/>
          <p:nvPr/>
        </p:nvSpPr>
        <p:spPr>
          <a:xfrm>
            <a:off x="3131820" y="2211705"/>
            <a:ext cx="3801110" cy="583565"/>
          </a:xfrm>
          <a:prstGeom prst="rect">
            <a:avLst/>
          </a:prstGeom>
          <a:noFill/>
        </p:spPr>
        <p:txBody>
          <a:bodyPr wrap="square" rtlCol="0">
            <a:spAutoFit/>
          </a:bodyPr>
          <a:p>
            <a:r>
              <a:rPr lang="en-US" altLang="zh-TW" sz="3200">
                <a:ln>
                  <a:solidFill>
                    <a:sysClr val="windowText" lastClr="000000"/>
                  </a:solidFill>
                </a:ln>
              </a:rPr>
              <a:t>21/250</a:t>
            </a:r>
            <a:r>
              <a:rPr lang="zh-TW" altLang="en-US" sz="3200">
                <a:ln>
                  <a:solidFill>
                    <a:sysClr val="windowText" lastClr="000000"/>
                  </a:solidFill>
                </a:ln>
              </a:rPr>
              <a:t>組（前標）</a:t>
            </a:r>
            <a:endParaRPr lang="zh-TW" altLang="en-US" sz="3200">
              <a:ln>
                <a:solidFill>
                  <a:sysClr val="windowText" lastClr="000000"/>
                </a:solidFill>
              </a:l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圖片 4"/>
          <p:cNvPicPr>
            <a:picLocks noChangeAspect="1"/>
          </p:cNvPicPr>
          <p:nvPr/>
        </p:nvPicPr>
        <p:blipFill>
          <a:blip r:embed="rId1"/>
          <a:stretch>
            <a:fillRect/>
          </a:stretch>
        </p:blipFill>
        <p:spPr>
          <a:xfrm>
            <a:off x="-540385" y="-92710"/>
            <a:ext cx="4585335" cy="5353050"/>
          </a:xfrm>
          <a:prstGeom prst="rect">
            <a:avLst/>
          </a:prstGeom>
          <a:effectLst>
            <a:softEdge rad="63500"/>
          </a:effectLst>
        </p:spPr>
      </p:pic>
      <p:sp>
        <p:nvSpPr>
          <p:cNvPr id="4" name="標題 3"/>
          <p:cNvSpPr>
            <a:spLocks noGrp="1"/>
          </p:cNvSpPr>
          <p:nvPr>
            <p:ph type="title"/>
          </p:nvPr>
        </p:nvSpPr>
        <p:spPr>
          <a:xfrm>
            <a:off x="4355465" y="267335"/>
            <a:ext cx="3872865" cy="570230"/>
          </a:xfrm>
        </p:spPr>
        <p:txBody>
          <a:bodyPr>
            <a:noAutofit/>
          </a:bodyPr>
          <a:p>
            <a:pPr algn="l"/>
            <a:r>
              <a:rPr lang="en-US" altLang="zh-TW" sz="3600">
                <a:solidFill>
                  <a:schemeClr val="accent3">
                    <a:lumMod val="50000"/>
                  </a:schemeClr>
                </a:solidFill>
              </a:rPr>
              <a:t>Contents</a:t>
            </a:r>
            <a:endParaRPr lang="en-US" altLang="zh-TW" sz="3600">
              <a:solidFill>
                <a:schemeClr val="accent3">
                  <a:lumMod val="50000"/>
                </a:schemeClr>
              </a:solidFill>
            </a:endParaRPr>
          </a:p>
        </p:txBody>
      </p:sp>
      <p:sp>
        <p:nvSpPr>
          <p:cNvPr id="18" name="文字方塊 17"/>
          <p:cNvSpPr txBox="1"/>
          <p:nvPr/>
        </p:nvSpPr>
        <p:spPr>
          <a:xfrm>
            <a:off x="4499610" y="843280"/>
            <a:ext cx="4385310" cy="3692525"/>
          </a:xfrm>
          <a:prstGeom prst="rect">
            <a:avLst/>
          </a:prstGeom>
          <a:noFill/>
        </p:spPr>
        <p:txBody>
          <a:bodyPr wrap="square" rtlCol="0">
            <a:spAutoFit/>
          </a:bodyPr>
          <a:p>
            <a:pPr marL="342900" indent="-342900">
              <a:lnSpc>
                <a:spcPct val="150000"/>
              </a:lnSpc>
              <a:buAutoNum type="arabicPeriod"/>
            </a:pPr>
            <a:r>
              <a:rPr lang="zh-TW" altLang="en-US"/>
              <a:t>Competition Overview</a:t>
            </a:r>
            <a:endParaRPr lang="zh-TW" altLang="en-US"/>
          </a:p>
          <a:p>
            <a:pPr marL="342900" indent="-342900">
              <a:lnSpc>
                <a:spcPct val="150000"/>
              </a:lnSpc>
              <a:buAutoNum type="arabicPeriod"/>
            </a:pPr>
            <a:r>
              <a:rPr lang="zh-TW" altLang="en-US"/>
              <a:t>Problem Description</a:t>
            </a:r>
            <a:endParaRPr lang="zh-TW" altLang="en-US"/>
          </a:p>
          <a:p>
            <a:pPr marL="342900" indent="-342900">
              <a:lnSpc>
                <a:spcPct val="150000"/>
              </a:lnSpc>
              <a:buAutoNum type="arabicPeriod"/>
            </a:pPr>
            <a:r>
              <a:rPr lang="zh-TW" altLang="en-US"/>
              <a:t>Methods and Techniques</a:t>
            </a:r>
            <a:endParaRPr lang="zh-TW" altLang="en-US"/>
          </a:p>
          <a:p>
            <a:pPr marL="857250" lvl="1" indent="-400050">
              <a:lnSpc>
                <a:spcPct val="150000"/>
              </a:lnSpc>
              <a:buFont typeface="+mj-lt"/>
              <a:buAutoNum type="romanUcPeriod"/>
            </a:pPr>
            <a:r>
              <a:rPr lang="en-US" altLang="zh-TW"/>
              <a:t>Court detection</a:t>
            </a:r>
            <a:endParaRPr lang="en-US" altLang="zh-TW"/>
          </a:p>
          <a:p>
            <a:pPr marL="857250" lvl="1" indent="-400050">
              <a:lnSpc>
                <a:spcPct val="150000"/>
              </a:lnSpc>
              <a:buFont typeface="+mj-lt"/>
              <a:buAutoNum type="romanUcPeriod"/>
            </a:pPr>
            <a:r>
              <a:rPr lang="en-US" altLang="zh-TW"/>
              <a:t>Position detection</a:t>
            </a:r>
            <a:endParaRPr lang="en-US" altLang="zh-TW"/>
          </a:p>
          <a:p>
            <a:pPr marL="857250" lvl="1" indent="-400050">
              <a:lnSpc>
                <a:spcPct val="150000"/>
              </a:lnSpc>
              <a:buFont typeface="+mj-lt"/>
              <a:buAutoNum type="romanUcPeriod"/>
            </a:pPr>
            <a:r>
              <a:rPr lang="en-US" altLang="zh-TW"/>
              <a:t>Ball tracing</a:t>
            </a:r>
            <a:endParaRPr lang="en-US" altLang="zh-TW"/>
          </a:p>
          <a:p>
            <a:pPr marL="400050" lvl="0" indent="-400050">
              <a:lnSpc>
                <a:spcPct val="150000"/>
              </a:lnSpc>
              <a:buFont typeface="+mj-lt"/>
              <a:buAutoNum type="arabicPeriod"/>
            </a:pPr>
            <a:r>
              <a:rPr lang="en-US" altLang="zh-TW"/>
              <a:t>Results and award</a:t>
            </a:r>
            <a:endParaRPr lang="en-US" altLang="zh-TW"/>
          </a:p>
          <a:p>
            <a:pPr marL="400050" lvl="0" indent="-400050">
              <a:lnSpc>
                <a:spcPct val="150000"/>
              </a:lnSpc>
              <a:buFont typeface="+mj-lt"/>
              <a:buAutoNum type="arabicPeriod"/>
            </a:pPr>
            <a:r>
              <a:rPr lang="en-US" altLang="zh-TW"/>
              <a:t>Challenges and Issues</a:t>
            </a:r>
            <a:endParaRPr lang="en-US" altLang="zh-TW"/>
          </a:p>
          <a:p>
            <a:pPr lvl="0" indent="0">
              <a:buFont typeface="+mj-lt"/>
              <a:buNone/>
            </a:pPr>
            <a:endParaRPr lang="en-US" altLang="zh-TW"/>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圖片 5"/>
          <p:cNvPicPr>
            <a:picLocks noChangeAspect="1"/>
          </p:cNvPicPr>
          <p:nvPr/>
        </p:nvPicPr>
        <p:blipFill>
          <a:blip r:embed="rId1"/>
          <a:stretch>
            <a:fillRect/>
          </a:stretch>
        </p:blipFill>
        <p:spPr>
          <a:xfrm>
            <a:off x="7668260" y="51435"/>
            <a:ext cx="1301750" cy="1301750"/>
          </a:xfrm>
          <a:prstGeom prst="rect">
            <a:avLst/>
          </a:prstGeom>
        </p:spPr>
      </p:pic>
      <p:sp>
        <p:nvSpPr>
          <p:cNvPr id="4" name="文字方塊 3"/>
          <p:cNvSpPr txBox="1"/>
          <p:nvPr/>
        </p:nvSpPr>
        <p:spPr>
          <a:xfrm>
            <a:off x="179705" y="0"/>
            <a:ext cx="8451850" cy="737235"/>
          </a:xfrm>
          <a:prstGeom prst="rect">
            <a:avLst/>
          </a:prstGeom>
          <a:noFill/>
        </p:spPr>
        <p:txBody>
          <a:bodyPr wrap="square" rtlCol="0">
            <a:spAutoFit/>
          </a:bodyPr>
          <a:p>
            <a:pPr indent="0">
              <a:lnSpc>
                <a:spcPct val="150000"/>
              </a:lnSpc>
              <a:buNone/>
            </a:pPr>
            <a:r>
              <a:rPr lang="en-US" altLang="zh-TW" sz="2800" b="1">
                <a:sym typeface="+mn-ea"/>
              </a:rPr>
              <a:t>5. Challenges and Issues - Hit Frame</a:t>
            </a:r>
            <a:endParaRPr lang="en-US" altLang="zh-TW" sz="2800" b="1">
              <a:sym typeface="+mn-ea"/>
            </a:endParaRPr>
          </a:p>
        </p:txBody>
      </p:sp>
      <p:pic>
        <p:nvPicPr>
          <p:cNvPr id="2" name="內容版面配置區 1"/>
          <p:cNvPicPr>
            <a:picLocks noGrp="1" noChangeAspect="1"/>
          </p:cNvPicPr>
          <p:nvPr>
            <p:ph idx="1"/>
          </p:nvPr>
        </p:nvPicPr>
        <p:blipFill>
          <a:blip r:embed="rId2"/>
          <a:stretch>
            <a:fillRect/>
          </a:stretch>
        </p:blipFill>
        <p:spPr>
          <a:xfrm>
            <a:off x="4140200" y="1131570"/>
            <a:ext cx="4708525" cy="3479165"/>
          </a:xfrm>
          <a:prstGeom prst="rect">
            <a:avLst/>
          </a:prstGeom>
          <a:effectLst>
            <a:outerShdw blurRad="50800" dist="38100" dir="2700000" algn="tl" rotWithShape="0">
              <a:prstClr val="black">
                <a:alpha val="40000"/>
              </a:prstClr>
            </a:outerShdw>
          </a:effectLst>
        </p:spPr>
      </p:pic>
      <p:sp>
        <p:nvSpPr>
          <p:cNvPr id="3" name="文字方塊 2"/>
          <p:cNvSpPr txBox="1"/>
          <p:nvPr/>
        </p:nvSpPr>
        <p:spPr>
          <a:xfrm>
            <a:off x="395605" y="1564005"/>
            <a:ext cx="3674110" cy="2306955"/>
          </a:xfrm>
          <a:prstGeom prst="rect">
            <a:avLst/>
          </a:prstGeom>
          <a:noFill/>
        </p:spPr>
        <p:txBody>
          <a:bodyPr wrap="square" rtlCol="0">
            <a:spAutoFit/>
          </a:bodyPr>
          <a:p>
            <a:r>
              <a:rPr kumimoji="1" lang="en-US" altLang="zh-TW" dirty="0"/>
              <a:t>We have applied noise reduction and smoothing techniques to the shot trajectory to minimize errors  in our hit frames. However, we have observed that even with these  steps, minor variations in the trajectory model can still be affected by slight measurement errors.</a:t>
            </a:r>
            <a:endParaRPr kumimoji="1" lang="zh-TW"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字方塊 3"/>
          <p:cNvSpPr txBox="1"/>
          <p:nvPr/>
        </p:nvSpPr>
        <p:spPr>
          <a:xfrm>
            <a:off x="179705" y="123825"/>
            <a:ext cx="8451850" cy="737235"/>
          </a:xfrm>
          <a:prstGeom prst="rect">
            <a:avLst/>
          </a:prstGeom>
          <a:noFill/>
        </p:spPr>
        <p:txBody>
          <a:bodyPr wrap="square" rtlCol="0">
            <a:spAutoFit/>
          </a:bodyPr>
          <a:p>
            <a:pPr indent="0">
              <a:lnSpc>
                <a:spcPct val="150000"/>
              </a:lnSpc>
              <a:buNone/>
            </a:pPr>
            <a:r>
              <a:rPr lang="en-US" altLang="zh-TW" sz="2800" b="1">
                <a:sym typeface="+mn-ea"/>
              </a:rPr>
              <a:t>5. Challenges and Issues - Landing</a:t>
            </a:r>
            <a:endParaRPr lang="en-US" altLang="zh-TW" sz="2800" b="1">
              <a:sym typeface="+mn-ea"/>
            </a:endParaRPr>
          </a:p>
        </p:txBody>
      </p:sp>
      <p:grpSp>
        <p:nvGrpSpPr>
          <p:cNvPr id="31" name="群組 30"/>
          <p:cNvGrpSpPr/>
          <p:nvPr/>
        </p:nvGrpSpPr>
        <p:grpSpPr>
          <a:xfrm>
            <a:off x="179705" y="1113129"/>
            <a:ext cx="8779646" cy="3353435"/>
            <a:chOff x="501650" y="2230110"/>
            <a:chExt cx="8779646" cy="3353435"/>
          </a:xfrm>
        </p:grpSpPr>
        <p:grpSp>
          <p:nvGrpSpPr>
            <p:cNvPr id="25" name="群組 24"/>
            <p:cNvGrpSpPr/>
            <p:nvPr/>
          </p:nvGrpSpPr>
          <p:grpSpPr>
            <a:xfrm>
              <a:off x="573541" y="2230110"/>
              <a:ext cx="8707755" cy="3353435"/>
              <a:chOff x="573541" y="2230110"/>
              <a:chExt cx="8707755" cy="3353435"/>
            </a:xfrm>
          </p:grpSpPr>
          <p:pic>
            <p:nvPicPr>
              <p:cNvPr id="18" name="圖片 17"/>
              <p:cNvPicPr>
                <a:picLocks noChangeAspect="1"/>
              </p:cNvPicPr>
              <p:nvPr/>
            </p:nvPicPr>
            <p:blipFill>
              <a:blip r:embed="rId1"/>
              <a:stretch>
                <a:fillRect/>
              </a:stretch>
            </p:blipFill>
            <p:spPr>
              <a:xfrm>
                <a:off x="4053976" y="2253605"/>
                <a:ext cx="2849880" cy="2214245"/>
              </a:xfrm>
              <a:prstGeom prst="rect">
                <a:avLst/>
              </a:prstGeom>
            </p:spPr>
          </p:pic>
          <p:grpSp>
            <p:nvGrpSpPr>
              <p:cNvPr id="24" name="群組 23"/>
              <p:cNvGrpSpPr/>
              <p:nvPr/>
            </p:nvGrpSpPr>
            <p:grpSpPr>
              <a:xfrm>
                <a:off x="573541" y="2230110"/>
                <a:ext cx="8707755" cy="3353435"/>
                <a:chOff x="573541" y="2230110"/>
                <a:chExt cx="8707755" cy="3353435"/>
              </a:xfrm>
            </p:grpSpPr>
            <p:sp>
              <p:nvSpPr>
                <p:cNvPr id="17" name="文字方塊 16"/>
                <p:cNvSpPr txBox="1"/>
                <p:nvPr/>
              </p:nvSpPr>
              <p:spPr>
                <a:xfrm>
                  <a:off x="573541" y="4697085"/>
                  <a:ext cx="3329305" cy="368300"/>
                </a:xfrm>
                <a:prstGeom prst="rect">
                  <a:avLst/>
                </a:prstGeom>
                <a:noFill/>
              </p:spPr>
              <p:txBody>
                <a:bodyPr wrap="square">
                  <a:spAutoFit/>
                </a:bodyPr>
                <a:p>
                  <a:r>
                    <a:rPr lang="zh-TW" altLang="en-US" dirty="0"/>
                    <a:t>Dimension coordinates</a:t>
                  </a:r>
                  <a:endParaRPr lang="zh-TW" altLang="en-US" dirty="0"/>
                </a:p>
              </p:txBody>
            </p:sp>
            <p:sp>
              <p:nvSpPr>
                <p:cNvPr id="20" name="文字方塊 19"/>
                <p:cNvSpPr txBox="1"/>
                <p:nvPr/>
              </p:nvSpPr>
              <p:spPr>
                <a:xfrm>
                  <a:off x="4172721" y="4697085"/>
                  <a:ext cx="2724150" cy="645160"/>
                </a:xfrm>
                <a:prstGeom prst="rect">
                  <a:avLst/>
                </a:prstGeom>
                <a:noFill/>
              </p:spPr>
              <p:txBody>
                <a:bodyPr wrap="square">
                  <a:spAutoFit/>
                </a:bodyPr>
                <a:p>
                  <a:r>
                    <a:rPr lang="zh-TW" altLang="en-US" dirty="0"/>
                    <a:t>Coordinates without </a:t>
                  </a:r>
                  <a:r>
                    <a:rPr lang="en-US" altLang="zh-TW" dirty="0"/>
                    <a:t>     </a:t>
                  </a:r>
                  <a:r>
                    <a:rPr lang="zh-TW" altLang="en-US" dirty="0"/>
                    <a:t>conversion</a:t>
                  </a:r>
                  <a:endParaRPr lang="zh-TW" altLang="en-US" dirty="0"/>
                </a:p>
              </p:txBody>
            </p:sp>
            <p:pic>
              <p:nvPicPr>
                <p:cNvPr id="21" name="圖片 20"/>
                <p:cNvPicPr>
                  <a:picLocks noChangeAspect="1"/>
                </p:cNvPicPr>
                <p:nvPr/>
              </p:nvPicPr>
              <p:blipFill>
                <a:blip r:embed="rId2"/>
                <a:stretch>
                  <a:fillRect/>
                </a:stretch>
              </p:blipFill>
              <p:spPr>
                <a:xfrm>
                  <a:off x="7031491" y="2230110"/>
                  <a:ext cx="2192020" cy="2088515"/>
                </a:xfrm>
                <a:prstGeom prst="rect">
                  <a:avLst/>
                </a:prstGeom>
              </p:spPr>
            </p:pic>
            <p:sp>
              <p:nvSpPr>
                <p:cNvPr id="23" name="文字方塊 22"/>
                <p:cNvSpPr txBox="1"/>
                <p:nvPr/>
              </p:nvSpPr>
              <p:spPr>
                <a:xfrm>
                  <a:off x="7342641" y="4661525"/>
                  <a:ext cx="1938655" cy="922020"/>
                </a:xfrm>
                <a:prstGeom prst="rect">
                  <a:avLst/>
                </a:prstGeom>
                <a:noFill/>
              </p:spPr>
              <p:txBody>
                <a:bodyPr wrap="square">
                  <a:spAutoFit/>
                </a:bodyPr>
                <a:p>
                  <a:r>
                    <a:rPr lang="zh-TW" altLang="en-US" dirty="0"/>
                    <a:t>Coordinates </a:t>
                  </a:r>
                  <a:r>
                    <a:rPr lang="en-US" altLang="zh-TW" dirty="0"/>
                    <a:t>      </a:t>
                  </a:r>
                  <a:r>
                    <a:rPr lang="zh-TW" altLang="en-US" dirty="0"/>
                    <a:t>after linear </a:t>
                  </a:r>
                  <a:r>
                    <a:rPr lang="en-US" altLang="zh-TW" dirty="0"/>
                    <a:t>         </a:t>
                  </a:r>
                  <a:r>
                    <a:rPr lang="zh-TW" altLang="en-US" dirty="0"/>
                    <a:t>regression</a:t>
                  </a:r>
                  <a:endParaRPr lang="zh-TW" altLang="en-US" dirty="0"/>
                </a:p>
              </p:txBody>
            </p:sp>
          </p:grpSp>
        </p:grpSp>
        <p:pic>
          <p:nvPicPr>
            <p:cNvPr id="30" name="圖片 29"/>
            <p:cNvPicPr>
              <a:picLocks noChangeAspect="1"/>
            </p:cNvPicPr>
            <p:nvPr/>
          </p:nvPicPr>
          <p:blipFill>
            <a:blip r:embed="rId3"/>
            <a:stretch>
              <a:fillRect/>
            </a:stretch>
          </p:blipFill>
          <p:spPr>
            <a:xfrm>
              <a:off x="501650" y="2248525"/>
              <a:ext cx="3429635" cy="2252345"/>
            </a:xfrm>
            <a:prstGeom prst="rect">
              <a:avLst/>
            </a:prstGeom>
          </p:spPr>
        </p:pic>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字方塊 3"/>
          <p:cNvSpPr txBox="1"/>
          <p:nvPr/>
        </p:nvSpPr>
        <p:spPr>
          <a:xfrm>
            <a:off x="179705" y="123825"/>
            <a:ext cx="8451850" cy="737235"/>
          </a:xfrm>
          <a:prstGeom prst="rect">
            <a:avLst/>
          </a:prstGeom>
          <a:noFill/>
        </p:spPr>
        <p:txBody>
          <a:bodyPr wrap="square" rtlCol="0">
            <a:spAutoFit/>
          </a:bodyPr>
          <a:p>
            <a:pPr indent="0">
              <a:lnSpc>
                <a:spcPct val="150000"/>
              </a:lnSpc>
              <a:buNone/>
            </a:pPr>
            <a:r>
              <a:rPr lang="en-US" altLang="zh-TW" sz="2800" b="1">
                <a:sym typeface="+mn-ea"/>
              </a:rPr>
              <a:t>5. Challenges and Issues - Court Detection</a:t>
            </a:r>
            <a:endParaRPr lang="en-US" altLang="zh-TW" sz="2800" b="1">
              <a:sym typeface="+mn-ea"/>
            </a:endParaRPr>
          </a:p>
        </p:txBody>
      </p:sp>
      <p:grpSp>
        <p:nvGrpSpPr>
          <p:cNvPr id="12" name="群組 11"/>
          <p:cNvGrpSpPr/>
          <p:nvPr/>
        </p:nvGrpSpPr>
        <p:grpSpPr>
          <a:xfrm>
            <a:off x="359253" y="1130976"/>
            <a:ext cx="8733540" cy="3021965"/>
            <a:chOff x="307434" y="3323433"/>
            <a:chExt cx="8733540" cy="3021965"/>
          </a:xfrm>
        </p:grpSpPr>
        <p:pic>
          <p:nvPicPr>
            <p:cNvPr id="2" name="圖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44014" y="3323433"/>
              <a:ext cx="4154805" cy="2101850"/>
            </a:xfrm>
            <a:prstGeom prst="rect">
              <a:avLst/>
            </a:prstGeom>
          </p:spPr>
        </p:pic>
        <p:pic>
          <p:nvPicPr>
            <p:cNvPr id="5" name="圖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64554" y="3324068"/>
              <a:ext cx="4376420" cy="2101850"/>
            </a:xfrm>
            <a:prstGeom prst="rect">
              <a:avLst/>
            </a:prstGeom>
          </p:spPr>
        </p:pic>
        <p:sp>
          <p:nvSpPr>
            <p:cNvPr id="9" name="文字方塊 8"/>
            <p:cNvSpPr txBox="1"/>
            <p:nvPr/>
          </p:nvSpPr>
          <p:spPr>
            <a:xfrm>
              <a:off x="307434" y="5695158"/>
              <a:ext cx="4226560" cy="645160"/>
            </a:xfrm>
            <a:prstGeom prst="rect">
              <a:avLst/>
            </a:prstGeom>
            <a:noFill/>
          </p:spPr>
          <p:txBody>
            <a:bodyPr wrap="square">
              <a:spAutoFit/>
            </a:bodyPr>
            <a:p>
              <a:r>
                <a:rPr lang="en-US" altLang="zh-TW" dirty="0"/>
                <a:t>Superglue</a:t>
              </a:r>
              <a:r>
                <a:rPr lang="zh-TW" altLang="en-US" dirty="0"/>
                <a:t> </a:t>
              </a:r>
              <a:r>
                <a:rPr lang="en-US" altLang="zh-TW" dirty="0"/>
                <a:t>:</a:t>
              </a:r>
              <a:r>
                <a:rPr lang="zh-TW" altLang="en-US" dirty="0"/>
                <a:t> </a:t>
              </a:r>
              <a:endParaRPr lang="zh-TW" altLang="en-US" dirty="0"/>
            </a:p>
            <a:p>
              <a:r>
                <a:rPr lang="en-US" altLang="zh-TW" dirty="0"/>
                <a:t>International scene matching features</a:t>
              </a:r>
              <a:endParaRPr lang="zh-TW" altLang="en-US" dirty="0"/>
            </a:p>
          </p:txBody>
        </p:sp>
        <p:sp>
          <p:nvSpPr>
            <p:cNvPr id="11" name="文字方塊 10"/>
            <p:cNvSpPr txBox="1"/>
            <p:nvPr/>
          </p:nvSpPr>
          <p:spPr>
            <a:xfrm>
              <a:off x="4664169" y="5700238"/>
              <a:ext cx="4296410" cy="645160"/>
            </a:xfrm>
            <a:prstGeom prst="rect">
              <a:avLst/>
            </a:prstGeom>
            <a:noFill/>
          </p:spPr>
          <p:txBody>
            <a:bodyPr wrap="square">
              <a:spAutoFit/>
            </a:bodyPr>
            <a:p>
              <a:r>
                <a:rPr lang="en-US" altLang="zh-TW" dirty="0"/>
                <a:t>Superglue: International scene vs. </a:t>
              </a:r>
              <a:endParaRPr lang="en-US" altLang="zh-TW" dirty="0"/>
            </a:p>
            <a:p>
              <a:r>
                <a:rPr lang="en-US" altLang="zh-TW" dirty="0"/>
                <a:t>self-captured scene feature matching</a:t>
              </a:r>
              <a:endParaRPr lang="zh-TW" altLang="en-US" dirty="0"/>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字方塊 3"/>
          <p:cNvSpPr txBox="1"/>
          <p:nvPr/>
        </p:nvSpPr>
        <p:spPr>
          <a:xfrm>
            <a:off x="683895" y="1851660"/>
            <a:ext cx="7729220" cy="922020"/>
          </a:xfrm>
          <a:prstGeom prst="rect">
            <a:avLst/>
          </a:prstGeom>
          <a:solidFill>
            <a:schemeClr val="accent3">
              <a:lumMod val="20000"/>
              <a:lumOff val="80000"/>
            </a:schemeClr>
          </a:solidFill>
        </p:spPr>
        <p:txBody>
          <a:bodyPr wrap="square" rtlCol="0">
            <a:spAutoFit/>
            <a:scene3d>
              <a:camera prst="orthographicFront"/>
              <a:lightRig rig="threePt" dir="t"/>
            </a:scene3d>
          </a:bodyPr>
          <a:p>
            <a:pPr algn="ctr"/>
            <a:r>
              <a:rPr lang="en-US" altLang="zh-TW" sz="5400">
                <a:ln/>
                <a:solidFill>
                  <a:schemeClr val="tx1"/>
                </a:solidFill>
                <a:effectLst>
                  <a:outerShdw blurRad="38100" dist="19050" dir="2700000" algn="tl" rotWithShape="0">
                    <a:schemeClr val="dk1">
                      <a:alpha val="40000"/>
                      <a:alpha val="40000"/>
                    </a:schemeClr>
                  </a:outerShdw>
                </a:effectLst>
              </a:rPr>
              <a:t>Q &amp; A</a:t>
            </a:r>
            <a:endParaRPr lang="en-US" altLang="zh-TW" sz="5400">
              <a:ln/>
              <a:solidFill>
                <a:schemeClr val="tx1"/>
              </a:solidFill>
              <a:effectLst>
                <a:outerShdw blurRad="38100" dist="19050" dir="2700000" algn="tl" rotWithShape="0">
                  <a:schemeClr val="dk1">
                    <a:alpha val="40000"/>
                    <a:alpha val="40000"/>
                  </a:schemeClr>
                </a:outerShdw>
              </a:effectLst>
            </a:endParaRPr>
          </a:p>
        </p:txBody>
      </p:sp>
      <p:pic>
        <p:nvPicPr>
          <p:cNvPr id="5" name="圖片 4"/>
          <p:cNvPicPr>
            <a:picLocks noChangeAspect="1"/>
          </p:cNvPicPr>
          <p:nvPr/>
        </p:nvPicPr>
        <p:blipFill>
          <a:blip r:embed="rId1"/>
          <a:stretch>
            <a:fillRect/>
          </a:stretch>
        </p:blipFill>
        <p:spPr>
          <a:xfrm>
            <a:off x="683895" y="1851660"/>
            <a:ext cx="949325" cy="9493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p:cNvSpPr/>
          <p:nvPr>
            <p:ph idx="1"/>
          </p:nvPr>
        </p:nvSpPr>
        <p:spPr>
          <a:xfrm>
            <a:off x="1792605" y="2283460"/>
            <a:ext cx="6906260" cy="960120"/>
          </a:xfrm>
        </p:spPr>
        <p:txBody>
          <a:bodyPr/>
          <a:p>
            <a:r>
              <a:rPr lang="en-US" altLang="zh-TW" sz="2800" b="1">
                <a:solidFill>
                  <a:schemeClr val="accent3">
                    <a:lumMod val="50000"/>
                  </a:schemeClr>
                </a:solidFill>
                <a:latin typeface="Arial Bold" panose="020B0604020202020204" charset="0"/>
                <a:cs typeface="Arial Bold" panose="020B0604020202020204" charset="0"/>
              </a:rPr>
              <a:t>AICUP 2023 competition</a:t>
            </a:r>
            <a:endParaRPr lang="zh-TW" altLang="en-US" sz="2800" b="1">
              <a:solidFill>
                <a:schemeClr val="accent3">
                  <a:lumMod val="50000"/>
                </a:schemeClr>
              </a:solidFill>
              <a:latin typeface="Arial Bold" panose="020B0604020202020204" charset="0"/>
              <a:cs typeface="Arial Bold" panose="020B0604020202020204" charset="0"/>
            </a:endParaRPr>
          </a:p>
          <a:p>
            <a:r>
              <a:rPr lang="zh-TW" altLang="en-US" sz="2400" b="1">
                <a:latin typeface="Arial Bold" panose="020B0604020202020204" charset="0"/>
                <a:cs typeface="Arial Bold" panose="020B0604020202020204" charset="0"/>
              </a:rPr>
              <a:t>Teaching Computer to Watch Badminton Matches - Taiwan's first competition combining AI and sports</a:t>
            </a:r>
            <a:endParaRPr lang="zh-TW" altLang="en-US" sz="2400" b="1">
              <a:latin typeface="Arial Bold" panose="020B0604020202020204" charset="0"/>
              <a:cs typeface="Arial Bold" panose="020B0604020202020204" charset="0"/>
            </a:endParaRPr>
          </a:p>
          <a:p>
            <a:r>
              <a:rPr lang="en-US" altLang="zh-TW" sz="2400" b="1">
                <a:latin typeface="Arial Bold" panose="020B0604020202020204" charset="0"/>
                <a:cs typeface="Arial Bold" panose="020B0604020202020204" charset="0"/>
              </a:rPr>
              <a:t>[教電腦看羽球競賽]</a:t>
            </a:r>
            <a:endParaRPr lang="en-US" altLang="zh-TW" sz="2400" b="1">
              <a:latin typeface="Arial Bold" panose="020B0604020202020204" charset="0"/>
              <a:cs typeface="Arial Bold" panose="020B0604020202020204" charset="0"/>
            </a:endParaRPr>
          </a:p>
          <a:p>
            <a:r>
              <a:rPr lang="en-US" altLang="zh-TW" b="1">
                <a:latin typeface="Arial Bold" panose="020B0604020202020204" charset="0"/>
                <a:cs typeface="Arial Bold" panose="020B0604020202020204" charset="0"/>
              </a:rPr>
              <a:t>2023/03~2023/5/17</a:t>
            </a:r>
            <a:endParaRPr lang="en-US" altLang="zh-TW" b="1">
              <a:latin typeface="Arial Bold" panose="020B0604020202020204" charset="0"/>
              <a:cs typeface="Arial Bold" panose="020B0604020202020204" charset="0"/>
            </a:endParaRPr>
          </a:p>
        </p:txBody>
      </p:sp>
      <p:sp>
        <p:nvSpPr>
          <p:cNvPr id="8" name="文字方塊 7"/>
          <p:cNvSpPr txBox="1"/>
          <p:nvPr/>
        </p:nvSpPr>
        <p:spPr>
          <a:xfrm>
            <a:off x="1792605" y="195580"/>
            <a:ext cx="7007225" cy="737235"/>
          </a:xfrm>
          <a:prstGeom prst="rect">
            <a:avLst/>
          </a:prstGeom>
          <a:noFill/>
        </p:spPr>
        <p:txBody>
          <a:bodyPr wrap="square" rtlCol="0">
            <a:spAutoFit/>
          </a:bodyPr>
          <a:p>
            <a:pPr indent="0">
              <a:lnSpc>
                <a:spcPct val="150000"/>
              </a:lnSpc>
              <a:buNone/>
            </a:pPr>
            <a:r>
              <a:rPr lang="en-US" altLang="zh-TW" sz="2800" b="1">
                <a:sym typeface="+mn-ea"/>
              </a:rPr>
              <a:t>1. Competition Overview</a:t>
            </a:r>
            <a:endParaRPr lang="en-US" altLang="zh-TW" sz="2800" b="1">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p:cNvSpPr txBox="1"/>
          <p:nvPr/>
        </p:nvSpPr>
        <p:spPr>
          <a:xfrm>
            <a:off x="179705" y="123190"/>
            <a:ext cx="7007225" cy="737235"/>
          </a:xfrm>
          <a:prstGeom prst="rect">
            <a:avLst/>
          </a:prstGeom>
          <a:noFill/>
        </p:spPr>
        <p:txBody>
          <a:bodyPr wrap="square" rtlCol="0">
            <a:spAutoFit/>
          </a:bodyPr>
          <a:p>
            <a:pPr indent="0">
              <a:lnSpc>
                <a:spcPct val="150000"/>
              </a:lnSpc>
              <a:buNone/>
            </a:pPr>
            <a:r>
              <a:rPr lang="en-US" altLang="zh-TW" sz="2800" b="1">
                <a:sym typeface="+mn-ea"/>
              </a:rPr>
              <a:t>2. </a:t>
            </a:r>
            <a:r>
              <a:rPr lang="zh-TW" altLang="en-US" sz="2800" b="1">
                <a:sym typeface="+mn-ea"/>
              </a:rPr>
              <a:t>Problem Description</a:t>
            </a:r>
            <a:endParaRPr lang="zh-TW" altLang="en-US" sz="2800" b="1">
              <a:sym typeface="+mn-ea"/>
            </a:endParaRPr>
          </a:p>
        </p:txBody>
      </p:sp>
      <p:sp>
        <p:nvSpPr>
          <p:cNvPr id="14" name="文字方塊 13"/>
          <p:cNvSpPr txBox="1"/>
          <p:nvPr/>
        </p:nvSpPr>
        <p:spPr>
          <a:xfrm>
            <a:off x="1403985" y="987425"/>
            <a:ext cx="6255385" cy="968375"/>
          </a:xfrm>
          <a:prstGeom prst="rect">
            <a:avLst/>
          </a:prstGeom>
          <a:noFill/>
        </p:spPr>
        <p:txBody>
          <a:bodyPr wrap="square" rtlCol="0" anchor="t">
            <a:spAutoFit/>
          </a:bodyPr>
          <a:p>
            <a:pPr>
              <a:lnSpc>
                <a:spcPct val="150000"/>
              </a:lnSpc>
            </a:pPr>
            <a:r>
              <a:rPr lang="zh-TW" altLang="en-US" sz="2000"/>
              <a:t>T</a:t>
            </a:r>
            <a:r>
              <a:rPr lang="en-US" altLang="zh-TW" sz="2000"/>
              <a:t>he result should be like:</a:t>
            </a:r>
            <a:endParaRPr lang="en-US" altLang="zh-TW" sz="2000"/>
          </a:p>
          <a:p>
            <a:pPr>
              <a:lnSpc>
                <a:spcPct val="150000"/>
              </a:lnSpc>
            </a:pPr>
            <a:endParaRPr lang="zh-TW" altLang="en-US"/>
          </a:p>
        </p:txBody>
      </p:sp>
      <p:pic>
        <p:nvPicPr>
          <p:cNvPr id="2" name="圖片 1"/>
          <p:cNvPicPr>
            <a:picLocks noChangeAspect="1"/>
          </p:cNvPicPr>
          <p:nvPr/>
        </p:nvPicPr>
        <p:blipFill>
          <a:blip r:embed="rId1"/>
          <a:stretch>
            <a:fillRect/>
          </a:stretch>
        </p:blipFill>
        <p:spPr>
          <a:xfrm>
            <a:off x="1619885" y="1635760"/>
            <a:ext cx="6411595" cy="2157095"/>
          </a:xfrm>
          <a:prstGeom prst="rect">
            <a:avLst/>
          </a:prstGeom>
          <a:effectLst>
            <a:outerShdw blurRad="50800" dist="38100" dir="5400000" algn="t" rotWithShape="0">
              <a:prstClr val="black">
                <a:alpha val="40000"/>
              </a:prstClr>
            </a:outerShdw>
          </a:effectLst>
        </p:spPr>
      </p:pic>
      <p:pic>
        <p:nvPicPr>
          <p:cNvPr id="3" name="圖片 2"/>
          <p:cNvPicPr>
            <a:picLocks noChangeAspect="1"/>
          </p:cNvPicPr>
          <p:nvPr/>
        </p:nvPicPr>
        <p:blipFill>
          <a:blip r:embed="rId2"/>
          <a:stretch>
            <a:fillRect/>
          </a:stretch>
        </p:blipFill>
        <p:spPr>
          <a:xfrm>
            <a:off x="-252730" y="3507740"/>
            <a:ext cx="2418715" cy="17037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p:cNvSpPr txBox="1"/>
          <p:nvPr/>
        </p:nvSpPr>
        <p:spPr>
          <a:xfrm>
            <a:off x="179705" y="123190"/>
            <a:ext cx="7007225" cy="737235"/>
          </a:xfrm>
          <a:prstGeom prst="rect">
            <a:avLst/>
          </a:prstGeom>
          <a:noFill/>
        </p:spPr>
        <p:txBody>
          <a:bodyPr wrap="square" rtlCol="0">
            <a:spAutoFit/>
          </a:bodyPr>
          <a:p>
            <a:pPr indent="0">
              <a:lnSpc>
                <a:spcPct val="150000"/>
              </a:lnSpc>
              <a:buNone/>
            </a:pPr>
            <a:r>
              <a:rPr lang="en-US" altLang="zh-TW" sz="2800" b="1">
                <a:sym typeface="+mn-ea"/>
              </a:rPr>
              <a:t>2. </a:t>
            </a:r>
            <a:r>
              <a:rPr lang="zh-TW" altLang="en-US" sz="2800" b="1">
                <a:sym typeface="+mn-ea"/>
              </a:rPr>
              <a:t>Problem Description</a:t>
            </a:r>
            <a:endParaRPr lang="zh-TW" altLang="en-US" sz="2800" b="1">
              <a:sym typeface="+mn-ea"/>
            </a:endParaRPr>
          </a:p>
        </p:txBody>
      </p:sp>
      <p:pic>
        <p:nvPicPr>
          <p:cNvPr id="11" name="圖片 10"/>
          <p:cNvPicPr>
            <a:picLocks noChangeAspect="1"/>
          </p:cNvPicPr>
          <p:nvPr/>
        </p:nvPicPr>
        <p:blipFill>
          <a:blip r:embed="rId1"/>
          <a:stretch>
            <a:fillRect/>
          </a:stretch>
        </p:blipFill>
        <p:spPr>
          <a:xfrm>
            <a:off x="-36830" y="3220085"/>
            <a:ext cx="2205355" cy="2205355"/>
          </a:xfrm>
          <a:prstGeom prst="rect">
            <a:avLst/>
          </a:prstGeom>
        </p:spPr>
      </p:pic>
      <p:pic>
        <p:nvPicPr>
          <p:cNvPr id="13" name="圖片 12"/>
          <p:cNvPicPr>
            <a:picLocks noChangeAspect="1"/>
          </p:cNvPicPr>
          <p:nvPr/>
        </p:nvPicPr>
        <p:blipFill>
          <a:blip r:embed="rId2"/>
          <a:stretch>
            <a:fillRect/>
          </a:stretch>
        </p:blipFill>
        <p:spPr>
          <a:xfrm>
            <a:off x="7011670" y="2779395"/>
            <a:ext cx="2508250" cy="2508250"/>
          </a:xfrm>
          <a:prstGeom prst="rect">
            <a:avLst/>
          </a:prstGeom>
        </p:spPr>
      </p:pic>
      <p:sp>
        <p:nvSpPr>
          <p:cNvPr id="14" name="文字方塊 13"/>
          <p:cNvSpPr txBox="1"/>
          <p:nvPr/>
        </p:nvSpPr>
        <p:spPr>
          <a:xfrm>
            <a:off x="1403985" y="987425"/>
            <a:ext cx="7598410" cy="4154170"/>
          </a:xfrm>
          <a:prstGeom prst="rect">
            <a:avLst/>
          </a:prstGeom>
          <a:noFill/>
        </p:spPr>
        <p:txBody>
          <a:bodyPr wrap="square" rtlCol="0" anchor="t">
            <a:spAutoFit/>
          </a:bodyPr>
          <a:p>
            <a:pPr>
              <a:lnSpc>
                <a:spcPct val="150000"/>
              </a:lnSpc>
            </a:pPr>
            <a:r>
              <a:rPr lang="zh-TW" altLang="en-US" sz="2000"/>
              <a:t>The dataset includes 15 annotation fields.</a:t>
            </a:r>
            <a:endParaRPr lang="zh-TW" altLang="en-US" sz="2000"/>
          </a:p>
          <a:p>
            <a:pPr marL="342900" indent="-342900">
              <a:lnSpc>
                <a:spcPct val="150000"/>
              </a:lnSpc>
              <a:buFont typeface="+mj-ea"/>
              <a:buAutoNum type="circleNumDbPlain"/>
            </a:pPr>
            <a:r>
              <a:rPr lang="zh-TW" altLang="en-US" sz="2000"/>
              <a:t>VideoName: </a:t>
            </a:r>
            <a:r>
              <a:rPr lang="en-US" altLang="zh-TW" sz="2000"/>
              <a:t>Video serial number.</a:t>
            </a:r>
            <a:endParaRPr lang="en-US" altLang="zh-TW" sz="2000"/>
          </a:p>
          <a:p>
            <a:pPr marL="342900" indent="-342900">
              <a:lnSpc>
                <a:spcPct val="150000"/>
              </a:lnSpc>
              <a:buFont typeface="+mj-ea"/>
              <a:buAutoNum type="circleNumDbPlain"/>
            </a:pPr>
            <a:r>
              <a:rPr lang="en-US" altLang="zh-TW" sz="2000"/>
              <a:t>ShotSeq: The order of the shot in the rally.</a:t>
            </a:r>
            <a:endParaRPr lang="en-US" altLang="zh-TW" sz="2000"/>
          </a:p>
          <a:p>
            <a:pPr marL="342900" indent="-342900">
              <a:lnSpc>
                <a:spcPct val="150000"/>
              </a:lnSpc>
              <a:buFont typeface="+mj-ea"/>
              <a:buAutoNum type="circleNumDbPlain"/>
            </a:pPr>
            <a:r>
              <a:rPr lang="en-US" altLang="zh-TW" sz="2000"/>
              <a:t>HitFrame: The moment of the shot in the rally, in frames.</a:t>
            </a:r>
            <a:endParaRPr lang="en-US" altLang="zh-TW" sz="2000"/>
          </a:p>
          <a:p>
            <a:pPr marL="342900" indent="-342900">
              <a:lnSpc>
                <a:spcPct val="150000"/>
              </a:lnSpc>
              <a:buFont typeface="+mj-ea"/>
              <a:buAutoNum type="circleNumDbPlain"/>
            </a:pPr>
            <a:r>
              <a:rPr lang="en-US" altLang="zh-TW" sz="2000"/>
              <a:t>Hitter: Which player hit the ball , marked with A/B </a:t>
            </a:r>
            <a:endParaRPr lang="en-US" altLang="zh-TW" sz="2000"/>
          </a:p>
          <a:p>
            <a:pPr indent="0">
              <a:lnSpc>
                <a:spcPct val="150000"/>
              </a:lnSpc>
              <a:buFont typeface="+mj-ea"/>
              <a:buNone/>
            </a:pPr>
            <a:r>
              <a:rPr lang="en-US" altLang="zh-TW" sz="2000"/>
              <a:t>	A : Sited farther from the camera</a:t>
            </a:r>
            <a:endParaRPr lang="en-US" altLang="zh-TW" sz="2000"/>
          </a:p>
          <a:p>
            <a:pPr indent="0">
              <a:lnSpc>
                <a:spcPct val="150000"/>
              </a:lnSpc>
              <a:buFont typeface="+mj-ea"/>
              <a:buNone/>
            </a:pPr>
            <a:r>
              <a:rPr lang="en-US" altLang="zh-TW" sz="2000"/>
              <a:t>	B : Sited closer to the camera</a:t>
            </a:r>
            <a:endParaRPr lang="en-US" altLang="zh-TW" sz="2000"/>
          </a:p>
          <a:p>
            <a:pPr marL="342900" indent="-342900">
              <a:lnSpc>
                <a:spcPct val="150000"/>
              </a:lnSpc>
              <a:buFont typeface="+mj-ea"/>
              <a:buAutoNum type="circleNumDbPlain"/>
            </a:pPr>
            <a:endParaRPr lang="en-US" altLang="zh-TW"/>
          </a:p>
          <a:p>
            <a:pPr marL="342900" indent="-342900">
              <a:lnSpc>
                <a:spcPct val="150000"/>
              </a:lnSpc>
            </a:pPr>
            <a:r>
              <a:rPr lang="zh-TW" altLang="en-US"/>
              <a:t> </a:t>
            </a:r>
            <a:endParaRPr lang="zh-TW" altLang="en-US"/>
          </a:p>
        </p:txBody>
      </p:sp>
      <p:pic>
        <p:nvPicPr>
          <p:cNvPr id="15" name="圖片 14"/>
          <p:cNvPicPr>
            <a:picLocks noChangeAspect="1"/>
          </p:cNvPicPr>
          <p:nvPr/>
        </p:nvPicPr>
        <p:blipFill>
          <a:blip r:embed="rId3"/>
          <a:stretch>
            <a:fillRect/>
          </a:stretch>
        </p:blipFill>
        <p:spPr>
          <a:xfrm rot="19800000" flipH="1">
            <a:off x="8005445" y="175895"/>
            <a:ext cx="869315" cy="11455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p:cNvSpPr txBox="1"/>
          <p:nvPr/>
        </p:nvSpPr>
        <p:spPr>
          <a:xfrm>
            <a:off x="179705" y="123190"/>
            <a:ext cx="7007225" cy="737235"/>
          </a:xfrm>
          <a:prstGeom prst="rect">
            <a:avLst/>
          </a:prstGeom>
          <a:noFill/>
        </p:spPr>
        <p:txBody>
          <a:bodyPr wrap="square" rtlCol="0">
            <a:spAutoFit/>
          </a:bodyPr>
          <a:p>
            <a:pPr indent="0">
              <a:lnSpc>
                <a:spcPct val="150000"/>
              </a:lnSpc>
              <a:buNone/>
            </a:pPr>
            <a:r>
              <a:rPr lang="en-US" altLang="zh-TW" sz="2800" b="1">
                <a:sym typeface="+mn-ea"/>
              </a:rPr>
              <a:t>2. </a:t>
            </a:r>
            <a:r>
              <a:rPr lang="zh-TW" altLang="en-US" sz="2800" b="1">
                <a:sym typeface="+mn-ea"/>
              </a:rPr>
              <a:t>Problem Description</a:t>
            </a:r>
            <a:endParaRPr lang="zh-TW" altLang="en-US" sz="2800" b="1">
              <a:sym typeface="+mn-ea"/>
            </a:endParaRPr>
          </a:p>
        </p:txBody>
      </p:sp>
      <p:pic>
        <p:nvPicPr>
          <p:cNvPr id="11" name="圖片 10"/>
          <p:cNvPicPr>
            <a:picLocks noChangeAspect="1"/>
          </p:cNvPicPr>
          <p:nvPr/>
        </p:nvPicPr>
        <p:blipFill>
          <a:blip r:embed="rId1"/>
          <a:stretch>
            <a:fillRect/>
          </a:stretch>
        </p:blipFill>
        <p:spPr>
          <a:xfrm>
            <a:off x="-36830" y="3220085"/>
            <a:ext cx="2205355" cy="2205355"/>
          </a:xfrm>
          <a:prstGeom prst="rect">
            <a:avLst/>
          </a:prstGeom>
        </p:spPr>
      </p:pic>
      <p:pic>
        <p:nvPicPr>
          <p:cNvPr id="13" name="圖片 12"/>
          <p:cNvPicPr>
            <a:picLocks noChangeAspect="1"/>
          </p:cNvPicPr>
          <p:nvPr/>
        </p:nvPicPr>
        <p:blipFill>
          <a:blip r:embed="rId2"/>
          <a:stretch>
            <a:fillRect/>
          </a:stretch>
        </p:blipFill>
        <p:spPr>
          <a:xfrm>
            <a:off x="7011670" y="2779395"/>
            <a:ext cx="2508250" cy="2508250"/>
          </a:xfrm>
          <a:prstGeom prst="rect">
            <a:avLst/>
          </a:prstGeom>
        </p:spPr>
      </p:pic>
      <p:sp>
        <p:nvSpPr>
          <p:cNvPr id="14" name="文字方塊 13"/>
          <p:cNvSpPr txBox="1"/>
          <p:nvPr/>
        </p:nvSpPr>
        <p:spPr>
          <a:xfrm>
            <a:off x="1403985" y="987425"/>
            <a:ext cx="6612890" cy="3876675"/>
          </a:xfrm>
          <a:prstGeom prst="rect">
            <a:avLst/>
          </a:prstGeom>
          <a:noFill/>
        </p:spPr>
        <p:txBody>
          <a:bodyPr wrap="square" rtlCol="0" anchor="t">
            <a:spAutoFit/>
          </a:bodyPr>
          <a:p>
            <a:pPr>
              <a:lnSpc>
                <a:spcPct val="150000"/>
              </a:lnSpc>
            </a:pPr>
            <a:r>
              <a:rPr lang="zh-TW" altLang="en-US" sz="2000"/>
              <a:t>The dataset includes 15 annotation fields.</a:t>
            </a:r>
            <a:endParaRPr lang="zh-TW" altLang="en-US" sz="2000"/>
          </a:p>
          <a:p>
            <a:pPr marL="342900" indent="-342900">
              <a:lnSpc>
                <a:spcPct val="150000"/>
              </a:lnSpc>
              <a:buFont typeface="+mj-ea"/>
              <a:buAutoNum type="circleNumDbPlain" startAt="5"/>
            </a:pPr>
            <a:r>
              <a:rPr lang="en-US" altLang="zh-TW"/>
              <a:t>BallHeight: The height of the hitting point, marked by 1/2</a:t>
            </a:r>
            <a:endParaRPr lang="en-US" altLang="zh-TW"/>
          </a:p>
          <a:p>
            <a:pPr marL="1314450" lvl="2" indent="-400050">
              <a:lnSpc>
                <a:spcPct val="150000"/>
              </a:lnSpc>
              <a:buFont typeface="+mj-lt"/>
              <a:buAutoNum type="romanUcPeriod"/>
            </a:pPr>
            <a:r>
              <a:rPr lang="en-US" altLang="zh-TW"/>
              <a:t>The hitting point is above the net</a:t>
            </a:r>
            <a:endParaRPr lang="en-US" altLang="zh-TW"/>
          </a:p>
          <a:p>
            <a:pPr marL="1314450" lvl="2" indent="-400050">
              <a:lnSpc>
                <a:spcPct val="150000"/>
              </a:lnSpc>
              <a:buFont typeface="+mj-lt"/>
              <a:buAutoNum type="romanUcPeriod"/>
            </a:pPr>
            <a:r>
              <a:rPr lang="en-US" altLang="zh-TW"/>
              <a:t>The hitting point is below the net</a:t>
            </a:r>
            <a:endParaRPr lang="en-US" altLang="zh-TW"/>
          </a:p>
          <a:p>
            <a:pPr marL="342900" indent="-342900">
              <a:lnSpc>
                <a:spcPct val="150000"/>
              </a:lnSpc>
              <a:buFont typeface="+mj-ea"/>
              <a:buAutoNum type="circleNumDbPlain" startAt="5"/>
            </a:pPr>
            <a:r>
              <a:rPr lang="en-US" altLang="zh-TW"/>
              <a:t>RoundHead: Whether the player has a round-head hitting action, marked by 1/2</a:t>
            </a:r>
            <a:endParaRPr lang="en-US" altLang="zh-TW"/>
          </a:p>
          <a:p>
            <a:pPr marL="1314450" lvl="2" indent="-400050">
              <a:lnSpc>
                <a:spcPct val="150000"/>
              </a:lnSpc>
              <a:buFont typeface="+mj-lt"/>
              <a:buAutoNum type="romanUcPeriod"/>
            </a:pPr>
            <a:r>
              <a:rPr lang="en-US" altLang="zh-TW"/>
              <a:t>Round-head hitting</a:t>
            </a:r>
            <a:endParaRPr lang="en-US" altLang="zh-TW"/>
          </a:p>
          <a:p>
            <a:pPr marL="1314450" lvl="2" indent="-400050">
              <a:lnSpc>
                <a:spcPct val="150000"/>
              </a:lnSpc>
              <a:buFont typeface="+mj-lt"/>
              <a:buAutoNum type="romanUcPeriod"/>
            </a:pPr>
            <a:r>
              <a:rPr lang="en-US" altLang="zh-TW"/>
              <a:t>No round-head hitting</a:t>
            </a:r>
            <a:endParaRPr lang="en-US" altLang="zh-TW"/>
          </a:p>
          <a:p>
            <a:pPr marL="342900" indent="-342900">
              <a:lnSpc>
                <a:spcPct val="150000"/>
              </a:lnSpc>
            </a:pPr>
            <a:r>
              <a:rPr lang="zh-TW" altLang="en-US"/>
              <a:t> </a:t>
            </a:r>
            <a:endParaRPr lang="zh-TW"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p:cNvSpPr txBox="1"/>
          <p:nvPr/>
        </p:nvSpPr>
        <p:spPr>
          <a:xfrm>
            <a:off x="179705" y="123190"/>
            <a:ext cx="7007225" cy="737235"/>
          </a:xfrm>
          <a:prstGeom prst="rect">
            <a:avLst/>
          </a:prstGeom>
          <a:noFill/>
        </p:spPr>
        <p:txBody>
          <a:bodyPr wrap="square" rtlCol="0">
            <a:spAutoFit/>
          </a:bodyPr>
          <a:p>
            <a:pPr indent="0">
              <a:lnSpc>
                <a:spcPct val="150000"/>
              </a:lnSpc>
              <a:buNone/>
            </a:pPr>
            <a:r>
              <a:rPr lang="en-US" altLang="zh-TW" sz="2800" b="1">
                <a:sym typeface="+mn-ea"/>
              </a:rPr>
              <a:t>2. </a:t>
            </a:r>
            <a:r>
              <a:rPr lang="zh-TW" altLang="en-US" sz="2800" b="1">
                <a:sym typeface="+mn-ea"/>
              </a:rPr>
              <a:t>Problem Description</a:t>
            </a:r>
            <a:endParaRPr lang="zh-TW" altLang="en-US" sz="2800" b="1">
              <a:sym typeface="+mn-ea"/>
            </a:endParaRPr>
          </a:p>
        </p:txBody>
      </p:sp>
      <p:pic>
        <p:nvPicPr>
          <p:cNvPr id="11" name="圖片 10"/>
          <p:cNvPicPr>
            <a:picLocks noChangeAspect="1"/>
          </p:cNvPicPr>
          <p:nvPr/>
        </p:nvPicPr>
        <p:blipFill>
          <a:blip r:embed="rId1"/>
          <a:stretch>
            <a:fillRect/>
          </a:stretch>
        </p:blipFill>
        <p:spPr>
          <a:xfrm>
            <a:off x="-36830" y="3220085"/>
            <a:ext cx="2205355" cy="2205355"/>
          </a:xfrm>
          <a:prstGeom prst="rect">
            <a:avLst/>
          </a:prstGeom>
        </p:spPr>
      </p:pic>
      <p:pic>
        <p:nvPicPr>
          <p:cNvPr id="13" name="圖片 12"/>
          <p:cNvPicPr>
            <a:picLocks noChangeAspect="1"/>
          </p:cNvPicPr>
          <p:nvPr/>
        </p:nvPicPr>
        <p:blipFill>
          <a:blip r:embed="rId2"/>
          <a:stretch>
            <a:fillRect/>
          </a:stretch>
        </p:blipFill>
        <p:spPr>
          <a:xfrm>
            <a:off x="7011670" y="2779395"/>
            <a:ext cx="2508250" cy="2508250"/>
          </a:xfrm>
          <a:prstGeom prst="rect">
            <a:avLst/>
          </a:prstGeom>
        </p:spPr>
      </p:pic>
      <p:sp>
        <p:nvSpPr>
          <p:cNvPr id="14" name="文字方塊 13"/>
          <p:cNvSpPr txBox="1"/>
          <p:nvPr/>
        </p:nvSpPr>
        <p:spPr>
          <a:xfrm>
            <a:off x="1403985" y="987425"/>
            <a:ext cx="6255385" cy="3461385"/>
          </a:xfrm>
          <a:prstGeom prst="rect">
            <a:avLst/>
          </a:prstGeom>
          <a:noFill/>
        </p:spPr>
        <p:txBody>
          <a:bodyPr wrap="square" rtlCol="0" anchor="t">
            <a:spAutoFit/>
          </a:bodyPr>
          <a:p>
            <a:pPr>
              <a:lnSpc>
                <a:spcPct val="150000"/>
              </a:lnSpc>
            </a:pPr>
            <a:r>
              <a:rPr lang="zh-TW" altLang="en-US" sz="2000"/>
              <a:t>The dataset includes 15 annotation fields.</a:t>
            </a:r>
            <a:endParaRPr lang="zh-TW" altLang="en-US" sz="2000"/>
          </a:p>
          <a:p>
            <a:pPr marL="342900" indent="-342900">
              <a:lnSpc>
                <a:spcPct val="150000"/>
              </a:lnSpc>
              <a:buFont typeface="+mj-ea"/>
              <a:buAutoNum type="circleNumDbPlain" startAt="6"/>
            </a:pPr>
            <a:r>
              <a:rPr lang="zh-TW" altLang="en-US"/>
              <a:t>Backhand: Whether the player's hitting action is backhand, marked by 1/2</a:t>
            </a:r>
            <a:endParaRPr lang="zh-TW" altLang="en-US"/>
          </a:p>
          <a:p>
            <a:pPr marL="1314450" lvl="2" indent="-400050">
              <a:lnSpc>
                <a:spcPct val="150000"/>
              </a:lnSpc>
              <a:buFont typeface="+mj-lt"/>
              <a:buAutoNum type="romanUcPeriod"/>
            </a:pPr>
            <a:r>
              <a:rPr lang="zh-TW" altLang="en-US"/>
              <a:t> Backhand hitting</a:t>
            </a:r>
            <a:endParaRPr lang="zh-TW" altLang="en-US"/>
          </a:p>
          <a:p>
            <a:pPr marL="1314450" lvl="2" indent="-400050">
              <a:lnSpc>
                <a:spcPct val="150000"/>
              </a:lnSpc>
              <a:buFont typeface="+mj-lt"/>
              <a:buAutoNum type="romanUcPeriod"/>
            </a:pPr>
            <a:r>
              <a:rPr lang="zh-TW" altLang="en-US"/>
              <a:t>Not backhand hitting </a:t>
            </a:r>
            <a:endParaRPr lang="zh-TW" altLang="en-US"/>
          </a:p>
          <a:p>
            <a:pPr marL="400050" lvl="0" indent="-400050">
              <a:lnSpc>
                <a:spcPct val="150000"/>
              </a:lnSpc>
              <a:buFont typeface="+mj-lt"/>
              <a:buAutoNum type="circleNumDbPlain" startAt="6"/>
            </a:pPr>
            <a:r>
              <a:rPr lang="zh-TW" altLang="en-US"/>
              <a:t>LandingX/LandingY: The projection on the court plane of the shuttlecock at the end of trajectory either hitted by the opponent or touch on the ground, in pixels</a:t>
            </a:r>
            <a:endParaRPr lang="zh-TW"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p:cNvSpPr txBox="1"/>
          <p:nvPr/>
        </p:nvSpPr>
        <p:spPr>
          <a:xfrm>
            <a:off x="179705" y="123190"/>
            <a:ext cx="7007225" cy="737235"/>
          </a:xfrm>
          <a:prstGeom prst="rect">
            <a:avLst/>
          </a:prstGeom>
          <a:noFill/>
        </p:spPr>
        <p:txBody>
          <a:bodyPr wrap="square" rtlCol="0">
            <a:spAutoFit/>
          </a:bodyPr>
          <a:p>
            <a:pPr indent="0">
              <a:lnSpc>
                <a:spcPct val="150000"/>
              </a:lnSpc>
              <a:buNone/>
            </a:pPr>
            <a:r>
              <a:rPr lang="en-US" altLang="zh-TW" sz="2800" b="1">
                <a:sym typeface="+mn-ea"/>
              </a:rPr>
              <a:t>2. </a:t>
            </a:r>
            <a:r>
              <a:rPr lang="zh-TW" altLang="en-US" sz="2800" b="1">
                <a:sym typeface="+mn-ea"/>
              </a:rPr>
              <a:t>Problem Description</a:t>
            </a:r>
            <a:endParaRPr lang="zh-TW" altLang="en-US" sz="2800" b="1">
              <a:sym typeface="+mn-ea"/>
            </a:endParaRPr>
          </a:p>
        </p:txBody>
      </p:sp>
      <p:pic>
        <p:nvPicPr>
          <p:cNvPr id="11" name="圖片 10"/>
          <p:cNvPicPr>
            <a:picLocks noChangeAspect="1"/>
          </p:cNvPicPr>
          <p:nvPr/>
        </p:nvPicPr>
        <p:blipFill>
          <a:blip r:embed="rId1"/>
          <a:stretch>
            <a:fillRect/>
          </a:stretch>
        </p:blipFill>
        <p:spPr>
          <a:xfrm>
            <a:off x="-36830" y="3220085"/>
            <a:ext cx="2205355" cy="2205355"/>
          </a:xfrm>
          <a:prstGeom prst="rect">
            <a:avLst/>
          </a:prstGeom>
        </p:spPr>
      </p:pic>
      <p:pic>
        <p:nvPicPr>
          <p:cNvPr id="13" name="圖片 12"/>
          <p:cNvPicPr>
            <a:picLocks noChangeAspect="1"/>
          </p:cNvPicPr>
          <p:nvPr/>
        </p:nvPicPr>
        <p:blipFill>
          <a:blip r:embed="rId2"/>
          <a:stretch>
            <a:fillRect/>
          </a:stretch>
        </p:blipFill>
        <p:spPr>
          <a:xfrm>
            <a:off x="7011670" y="2779395"/>
            <a:ext cx="2508250" cy="2508250"/>
          </a:xfrm>
          <a:prstGeom prst="rect">
            <a:avLst/>
          </a:prstGeom>
        </p:spPr>
      </p:pic>
      <p:sp>
        <p:nvSpPr>
          <p:cNvPr id="14" name="文字方塊 13"/>
          <p:cNvSpPr txBox="1"/>
          <p:nvPr/>
        </p:nvSpPr>
        <p:spPr>
          <a:xfrm>
            <a:off x="1403985" y="987425"/>
            <a:ext cx="6255385" cy="3461385"/>
          </a:xfrm>
          <a:prstGeom prst="rect">
            <a:avLst/>
          </a:prstGeom>
          <a:noFill/>
        </p:spPr>
        <p:txBody>
          <a:bodyPr wrap="square" rtlCol="0" anchor="t">
            <a:spAutoFit/>
          </a:bodyPr>
          <a:p>
            <a:pPr>
              <a:lnSpc>
                <a:spcPct val="150000"/>
              </a:lnSpc>
            </a:pPr>
            <a:r>
              <a:rPr lang="zh-TW" altLang="en-US" sz="2000"/>
              <a:t>The dataset includes 15 annotation fields.</a:t>
            </a:r>
            <a:endParaRPr lang="zh-TW" altLang="en-US" sz="2000"/>
          </a:p>
          <a:p>
            <a:pPr marL="342900" indent="-342900">
              <a:lnSpc>
                <a:spcPct val="150000"/>
              </a:lnSpc>
              <a:buFont typeface="+mj-ea"/>
              <a:buAutoNum type="circleNumDbPlain" startAt="8"/>
            </a:pPr>
            <a:r>
              <a:rPr lang="zh-TW" altLang="en-US"/>
              <a:t>HitterLocationX/HitterLocationY: The location of the </a:t>
            </a:r>
            <a:r>
              <a:rPr lang="en-US" altLang="zh-TW"/>
              <a:t>hitter</a:t>
            </a:r>
            <a:r>
              <a:rPr lang="zh-TW" altLang="en-US"/>
              <a:t>, taking the toe of the habit foot as the coordinates in the picture, in pixels. If there is a jump, the coordinates projected onto the court plane are the answer. </a:t>
            </a:r>
            <a:endParaRPr lang="en-US" altLang="zh-TW"/>
          </a:p>
          <a:p>
            <a:pPr marL="342900" indent="-342900">
              <a:lnSpc>
                <a:spcPct val="150000"/>
              </a:lnSpc>
              <a:buFont typeface="+mj-ea"/>
              <a:buAutoNum type="circleNumDbPlain" startAt="8"/>
            </a:pPr>
            <a:r>
              <a:rPr lang="zh-TW" altLang="en-US"/>
              <a:t>DefenderLocationX/DefenderLocationY: The location of the defending player, similar to the location of the hitting player.</a:t>
            </a:r>
            <a:endParaRPr lang="zh-TW"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107315" y="-20955"/>
            <a:ext cx="8077200" cy="737235"/>
          </a:xfrm>
          <a:prstGeom prst="rect">
            <a:avLst/>
          </a:prstGeom>
          <a:noFill/>
        </p:spPr>
        <p:txBody>
          <a:bodyPr wrap="square" rtlCol="0">
            <a:spAutoFit/>
          </a:bodyPr>
          <a:p>
            <a:pPr indent="0">
              <a:lnSpc>
                <a:spcPct val="150000"/>
              </a:lnSpc>
              <a:buNone/>
            </a:pPr>
            <a:r>
              <a:rPr lang="en-US" altLang="zh-TW" sz="2800" b="1">
                <a:sym typeface="+mn-ea"/>
              </a:rPr>
              <a:t>3. Methods and Techniques-</a:t>
            </a:r>
            <a:r>
              <a:rPr lang="en-US" altLang="zh-TW" sz="2800" b="1" dirty="0">
                <a:sym typeface="+mn-ea"/>
              </a:rPr>
              <a:t>TrackNetV2</a:t>
            </a:r>
            <a:endParaRPr lang="en-US" altLang="zh-TW" sz="2800" b="1">
              <a:solidFill>
                <a:schemeClr val="accent3">
                  <a:lumMod val="75000"/>
                </a:schemeClr>
              </a:solidFill>
              <a:sym typeface="+mn-ea"/>
            </a:endParaRPr>
          </a:p>
        </p:txBody>
      </p:sp>
      <p:sp>
        <p:nvSpPr>
          <p:cNvPr id="3" name="內容版面配置區 2"/>
          <p:cNvSpPr>
            <a:spLocks noGrp="1"/>
          </p:cNvSpPr>
          <p:nvPr>
            <p:ph idx="1"/>
          </p:nvPr>
        </p:nvSpPr>
        <p:spPr>
          <a:xfrm>
            <a:off x="251460" y="699572"/>
            <a:ext cx="10515600" cy="4351338"/>
          </a:xfrm>
        </p:spPr>
        <p:txBody>
          <a:bodyPr/>
          <a:p>
            <a:r>
              <a:rPr kumimoji="1" lang="en-US" altLang="zh-TW" sz="2000" dirty="0"/>
              <a:t>Combine </a:t>
            </a:r>
            <a:r>
              <a:rPr kumimoji="1" lang="en-US" altLang="zh-TW" sz="2000" dirty="0" err="1"/>
              <a:t>ResNet</a:t>
            </a:r>
            <a:r>
              <a:rPr kumimoji="1" lang="en-US" altLang="zh-TW" sz="2000" dirty="0"/>
              <a:t> and U-Net to form network architecture</a:t>
            </a:r>
            <a:endParaRPr kumimoji="1" lang="en-US" altLang="zh-TW" sz="2000" dirty="0"/>
          </a:p>
          <a:p>
            <a:endParaRPr kumimoji="1" lang="en-US" altLang="zh-TW" sz="2000" dirty="0"/>
          </a:p>
        </p:txBody>
      </p:sp>
      <p:pic>
        <p:nvPicPr>
          <p:cNvPr id="5" name="圖片 4"/>
          <p:cNvPicPr>
            <a:picLocks noChangeAspect="1"/>
          </p:cNvPicPr>
          <p:nvPr/>
        </p:nvPicPr>
        <p:blipFill>
          <a:blip r:embed="rId1"/>
          <a:stretch>
            <a:fillRect/>
          </a:stretch>
        </p:blipFill>
        <p:spPr>
          <a:xfrm>
            <a:off x="1691640" y="1249045"/>
            <a:ext cx="5753100" cy="3252470"/>
          </a:xfrm>
          <a:prstGeom prst="rect">
            <a:avLst/>
          </a:prstGeom>
          <a:effectLst>
            <a:outerShdw blurRad="50800" dist="38100" dir="2700000" algn="tl" rotWithShape="0">
              <a:prstClr val="black">
                <a:alpha val="40000"/>
              </a:prstClr>
            </a:outerShdw>
          </a:effectLst>
        </p:spPr>
      </p:pic>
      <p:sp>
        <p:nvSpPr>
          <p:cNvPr id="6" name="文字方塊 5"/>
          <p:cNvSpPr txBox="1"/>
          <p:nvPr/>
        </p:nvSpPr>
        <p:spPr>
          <a:xfrm>
            <a:off x="17780" y="4659630"/>
            <a:ext cx="9108440" cy="337185"/>
          </a:xfrm>
          <a:prstGeom prst="rect">
            <a:avLst/>
          </a:prstGeom>
          <a:noFill/>
        </p:spPr>
        <p:txBody>
          <a:bodyPr wrap="square" rtlCol="0">
            <a:spAutoFit/>
          </a:bodyPr>
          <a:p>
            <a:r>
              <a:rPr kumimoji="1" lang="en-US" altLang="zh-TW" sz="1600" dirty="0">
                <a:solidFill>
                  <a:srgbClr val="002060"/>
                </a:solidFill>
              </a:rPr>
              <a:t>Image source : https://</a:t>
            </a:r>
            <a:r>
              <a:rPr kumimoji="1" lang="en-US" altLang="zh-TW" sz="1600" dirty="0" err="1">
                <a:solidFill>
                  <a:srgbClr val="002060"/>
                </a:solidFill>
              </a:rPr>
              <a:t>github.com</a:t>
            </a:r>
            <a:r>
              <a:rPr kumimoji="1" lang="en-US" altLang="zh-TW" sz="1600" dirty="0">
                <a:solidFill>
                  <a:srgbClr val="002060"/>
                </a:solidFill>
              </a:rPr>
              <a:t>/Chang-Chia-Chi/TrackNet-Badminton-Tracking-tensorflow2</a:t>
            </a:r>
            <a:endParaRPr kumimoji="1" lang="en-US" altLang="zh-TW" sz="1600" dirty="0">
              <a:solidFill>
                <a:srgbClr val="002060"/>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3710</Words>
  <Application>WPS Writer</Application>
  <PresentationFormat>On-screen Show (16:9)</PresentationFormat>
  <Paragraphs>140</Paragraphs>
  <Slides>23</Slides>
  <Notes>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23</vt:i4>
      </vt:variant>
    </vt:vector>
  </HeadingPairs>
  <TitlesOfParts>
    <vt:vector size="41" baseType="lpstr">
      <vt:lpstr>Arial</vt:lpstr>
      <vt:lpstr>新細明體</vt:lpstr>
      <vt:lpstr>Wingdings</vt:lpstr>
      <vt:lpstr>Malgun Gothic</vt:lpstr>
      <vt:lpstr>Apple SD Gothic Neo</vt:lpstr>
      <vt:lpstr>Arial Bold</vt:lpstr>
      <vt:lpstr>Calibri</vt:lpstr>
      <vt:lpstr>Helvetica Neue</vt:lpstr>
      <vt:lpstr>宋体-繁</vt:lpstr>
      <vt:lpstr>Microsoft YaHei</vt:lpstr>
      <vt:lpstr>汉仪旗黑</vt:lpstr>
      <vt:lpstr>SimSun</vt:lpstr>
      <vt:lpstr>Arial Unicode MS</vt:lpstr>
      <vt:lpstr>Malgun Gothic</vt:lpstr>
      <vt:lpstr>汉仪书宋二KW</vt:lpstr>
      <vt:lpstr>新細明體</vt:lpstr>
      <vt:lpstr>Office Theme</vt:lpstr>
      <vt:lpstr>Custom Design</vt:lpstr>
      <vt:lpstr>PowerPoint 演示文稿</vt:lpstr>
      <vt:lpstr>Contents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WPS_1655964764</cp:lastModifiedBy>
  <cp:revision>155</cp:revision>
  <dcterms:created xsi:type="dcterms:W3CDTF">2023-06-06T05:46:58Z</dcterms:created>
  <dcterms:modified xsi:type="dcterms:W3CDTF">2023-06-06T05:46:58Z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792A35B15ADBE6E8DA977564F7CC5BD0_42</vt:lpwstr>
  </property>
  <property fmtid="{D5CDD505-2E9C-101B-9397-08002B2CF9AE}" pid="3" name="KSOProductBuildVer">
    <vt:lpwstr>1028-5.4.1.7920</vt:lpwstr>
  </property>
</Properties>
</file>

<file path=docProps/thumbnail.jpeg>
</file>